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handoutMasterIdLst>
    <p:handoutMasterId r:id="rId44"/>
  </p:handoutMasterIdLst>
  <p:sldIdLst>
    <p:sldId id="256" r:id="rId2"/>
    <p:sldId id="262" r:id="rId3"/>
    <p:sldId id="260" r:id="rId4"/>
    <p:sldId id="263" r:id="rId5"/>
    <p:sldId id="306" r:id="rId6"/>
    <p:sldId id="309" r:id="rId7"/>
    <p:sldId id="261" r:id="rId8"/>
    <p:sldId id="265" r:id="rId9"/>
    <p:sldId id="266" r:id="rId10"/>
    <p:sldId id="272" r:id="rId11"/>
    <p:sldId id="288" r:id="rId12"/>
    <p:sldId id="278" r:id="rId13"/>
    <p:sldId id="290" r:id="rId14"/>
    <p:sldId id="283" r:id="rId15"/>
    <p:sldId id="291" r:id="rId16"/>
    <p:sldId id="292" r:id="rId17"/>
    <p:sldId id="275" r:id="rId18"/>
    <p:sldId id="293" r:id="rId19"/>
    <p:sldId id="285" r:id="rId20"/>
    <p:sldId id="294" r:id="rId21"/>
    <p:sldId id="295" r:id="rId22"/>
    <p:sldId id="271" r:id="rId23"/>
    <p:sldId id="268" r:id="rId24"/>
    <p:sldId id="296" r:id="rId25"/>
    <p:sldId id="297" r:id="rId26"/>
    <p:sldId id="299" r:id="rId27"/>
    <p:sldId id="298" r:id="rId28"/>
    <p:sldId id="300" r:id="rId29"/>
    <p:sldId id="301" r:id="rId30"/>
    <p:sldId id="302" r:id="rId31"/>
    <p:sldId id="303" r:id="rId32"/>
    <p:sldId id="304" r:id="rId33"/>
    <p:sldId id="305" r:id="rId34"/>
    <p:sldId id="312" r:id="rId35"/>
    <p:sldId id="311" r:id="rId36"/>
    <p:sldId id="269" r:id="rId37"/>
    <p:sldId id="267" r:id="rId38"/>
    <p:sldId id="310" r:id="rId39"/>
    <p:sldId id="274" r:id="rId40"/>
    <p:sldId id="259" r:id="rId41"/>
    <p:sldId id="314" r:id="rId42"/>
    <p:sldId id="313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6" autoAdjust="0"/>
    <p:restoredTop sz="94694" autoAdjust="0"/>
  </p:normalViewPr>
  <p:slideViewPr>
    <p:cSldViewPr>
      <p:cViewPr varScale="1">
        <p:scale>
          <a:sx n="92" d="100"/>
          <a:sy n="92" d="100"/>
        </p:scale>
        <p:origin x="-108" y="-4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144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AEE9A-C057-41F8-8D24-A65570614059}" type="datetimeFigureOut">
              <a:rPr lang="en-US" smtClean="0"/>
              <a:t>6/1/2012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5FC89-3D49-46AC-9473-8E0C89A8F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28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6/1/2012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6/1/2012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6/1/2012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6/1/2012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6/1/2012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3AB3A6B3-3709-4169-944B-160C900ACEB0}" type="datetimeFigureOut">
              <a:rPr lang="en-US" smtClean="0"/>
              <a:t>6/1/2012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6/1/2012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6/1/2012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6/1/2012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6/1/2012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3AB3A6B3-3709-4169-944B-160C900ACEB0}" type="datetimeFigureOut">
              <a:rPr lang="en-US" smtClean="0"/>
              <a:t>6/1/2012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3AB3A6B3-3709-4169-944B-160C900ACEB0}" type="datetimeFigureOut">
              <a:rPr lang="en-US" smtClean="0"/>
              <a:t>6/1/2012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prezi.com/tscojz1jg7zb/booklets-pedagogy-of-the-blank-sheet/?auth_key=2a721e94a6fbae325cb72d4cd747749335ea315d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lzleitner.com/epep/Reading/YoungAdult/Teens-in-trouble/stone-cold-booklet.pdf" TargetMode="External"/><Relationship Id="rId2" Type="http://schemas.openxmlformats.org/officeDocument/2006/relationships/hyperlink" Target="http://www.polzleitner.com/epep/Reading/YoungAdult/Teens-in-trouble/holes-booklet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screencast.com/t/ClcQ8V4A" TargetMode="External"/><Relationship Id="rId2" Type="http://schemas.openxmlformats.org/officeDocument/2006/relationships/hyperlink" Target="http://screencast.com/t/FDyls5mM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hyperlink" Target="http://my.brainshark.com/Walking-in-someone-else-s-shoes-479247478" TargetMode="External"/><Relationship Id="rId7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hyperlink" Target="http://my.brainshark.com/Tciotditnt-Powerpoint-277551560" TargetMode="External"/><Relationship Id="rId4" Type="http://schemas.openxmlformats.org/officeDocument/2006/relationships/hyperlink" Target="http://my.brainshark.com/The-curious-incident-of-the-dog-in-the-night-time-27197931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://epep.at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eugner.at/files/nachlese/010909/Go_OffUnt_Didaktik_des_weissen_Blattes.pdf" TargetMode="External"/><Relationship Id="rId2" Type="http://schemas.openxmlformats.org/officeDocument/2006/relationships/hyperlink" Target="http://www.finchpark.com/afe/l.html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://epep.at/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897632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/>
              <a:t>Dr. Elisabeth </a:t>
            </a:r>
            <a:r>
              <a:rPr lang="de-DE" dirty="0" err="1" smtClean="0"/>
              <a:t>Pölzleitner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GIBS: Graz International Bilingual School</a:t>
            </a:r>
          </a:p>
          <a:p>
            <a:r>
              <a:rPr lang="de-DE" dirty="0" err="1" smtClean="0"/>
              <a:t>and</a:t>
            </a:r>
            <a:endParaRPr lang="de-DE" dirty="0" smtClean="0"/>
          </a:p>
          <a:p>
            <a:r>
              <a:rPr lang="de-DE" dirty="0" smtClean="0"/>
              <a:t>Institut für Anglistik, Uni Graz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Creative Booklets</a:t>
            </a:r>
            <a:br>
              <a:rPr lang="de-DE" dirty="0" smtClean="0"/>
            </a:br>
            <a:r>
              <a:rPr lang="de-DE" dirty="0" smtClean="0"/>
              <a:t>The </a:t>
            </a:r>
            <a:r>
              <a:rPr lang="de-DE" dirty="0" err="1" smtClean="0"/>
              <a:t>Pedagogy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Blank Sheet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97714"/>
            <a:ext cx="2873896" cy="215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lp\Documents\Lis\epep\scansforschool\jack-ripper\books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897714"/>
            <a:ext cx="3004280" cy="215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925" y="3897714"/>
            <a:ext cx="2224009" cy="215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68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Example</a:t>
            </a:r>
            <a:r>
              <a:rPr lang="de-DE" dirty="0" smtClean="0"/>
              <a:t>: Reading </a:t>
            </a:r>
            <a:r>
              <a:rPr lang="de-DE" dirty="0" err="1" smtClean="0"/>
              <a:t>project</a:t>
            </a:r>
            <a:r>
              <a:rPr lang="de-DE" dirty="0" smtClean="0"/>
              <a:t> </a:t>
            </a:r>
            <a:r>
              <a:rPr lang="de-DE" dirty="0" err="1" smtClean="0"/>
              <a:t>year</a:t>
            </a:r>
            <a:r>
              <a:rPr lang="de-DE" dirty="0" smtClean="0"/>
              <a:t> 3</a:t>
            </a:r>
            <a:endParaRPr lang="en-US" dirty="0"/>
          </a:p>
        </p:txBody>
      </p:sp>
      <p:pic>
        <p:nvPicPr>
          <p:cNvPr id="1027" name="Picture 3" descr="C:\Users\lp\Documents\Lis\epep\scansforschool\emptybooklets\booklets2-64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780288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41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617363" cy="5713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954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Table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contents</a:t>
            </a:r>
            <a:endParaRPr lang="en-US" dirty="0"/>
          </a:p>
        </p:txBody>
      </p:sp>
      <p:pic>
        <p:nvPicPr>
          <p:cNvPr id="3074" name="Picture 2" descr="C:\Users\lp\Documents\Lis\epep\scansforschool\emptybooklets\wilderness\wilderness2-640.jpg">
            <a:hlinkClick r:id="rId2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744" y="1527175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72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Character</a:t>
            </a:r>
            <a:r>
              <a:rPr lang="de-DE" dirty="0" smtClean="0"/>
              <a:t> </a:t>
            </a:r>
            <a:r>
              <a:rPr lang="de-DE" dirty="0" err="1" smtClean="0"/>
              <a:t>portraits</a:t>
            </a:r>
            <a:endParaRPr lang="en-US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412229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65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lp\Documents\Lis\epep\scansforschool\emptybooklets\wilderness\wilderness-characters2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32656"/>
            <a:ext cx="6885985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lp\Documents\Lis\epep\scansforschool\emptybooklets\wilderness\wilderness-characters3-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636912"/>
            <a:ext cx="5091890" cy="358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35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Newspaper </a:t>
            </a:r>
            <a:r>
              <a:rPr lang="de-DE" dirty="0" err="1" smtClean="0"/>
              <a:t>articles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ads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11094"/>
            <a:ext cx="6480720" cy="462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337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Ads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brochures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3382078" cy="4726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8733">
            <a:off x="3517901" y="2085578"/>
            <a:ext cx="5117952" cy="3455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681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Letters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postcards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772816"/>
            <a:ext cx="2926334" cy="4267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lp\Documents\Lis\epep\scansforschool\emptybooklets\wilderness\wilderness-postcards3-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82" y="1844824"/>
            <a:ext cx="535425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94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Background </a:t>
            </a:r>
            <a:r>
              <a:rPr lang="de-DE" dirty="0" err="1" smtClean="0"/>
              <a:t>information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research</a:t>
            </a:r>
            <a:endParaRPr lang="en-US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6346486" cy="453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830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lp\Documents\Lis\epep\scansforschool\emptybooklets\wilderness\wilderness-research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0897"/>
            <a:ext cx="6866542" cy="492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8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3528" y="1628800"/>
            <a:ext cx="8503920" cy="4572000"/>
          </a:xfrm>
        </p:spPr>
        <p:txBody>
          <a:bodyPr>
            <a:normAutofit fontScale="85000" lnSpcReduction="20000"/>
          </a:bodyPr>
          <a:lstStyle/>
          <a:p>
            <a:r>
              <a:rPr lang="de-DE" dirty="0" smtClean="0"/>
              <a:t>Framework/ Setting</a:t>
            </a:r>
          </a:p>
          <a:p>
            <a:endParaRPr lang="de-DE" dirty="0" smtClean="0"/>
          </a:p>
          <a:p>
            <a:r>
              <a:rPr lang="de-DE" dirty="0" smtClean="0"/>
              <a:t>Task-based </a:t>
            </a:r>
            <a:r>
              <a:rPr lang="de-DE" dirty="0"/>
              <a:t>L</a:t>
            </a:r>
            <a:r>
              <a:rPr lang="de-DE" dirty="0" smtClean="0"/>
              <a:t>earning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Learner</a:t>
            </a:r>
            <a:r>
              <a:rPr lang="de-DE" dirty="0" smtClean="0"/>
              <a:t> </a:t>
            </a:r>
            <a:r>
              <a:rPr lang="de-DE" dirty="0" err="1" smtClean="0"/>
              <a:t>Autonomy</a:t>
            </a:r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 smtClean="0"/>
              <a:t>H. </a:t>
            </a:r>
            <a:r>
              <a:rPr lang="de-DE" dirty="0" err="1" smtClean="0"/>
              <a:t>and</a:t>
            </a:r>
            <a:r>
              <a:rPr lang="de-DE" dirty="0" smtClean="0"/>
              <a:t> H. </a:t>
            </a:r>
            <a:r>
              <a:rPr lang="de-DE" dirty="0" err="1" smtClean="0"/>
              <a:t>Zehnpfennig‘s</a:t>
            </a:r>
            <a:r>
              <a:rPr lang="de-DE" dirty="0" smtClean="0"/>
              <a:t> </a:t>
            </a:r>
            <a:r>
              <a:rPr lang="de-DE" dirty="0" err="1" smtClean="0"/>
              <a:t>pedagogy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blank </a:t>
            </a:r>
            <a:r>
              <a:rPr lang="de-DE" dirty="0" err="1" smtClean="0"/>
              <a:t>sheet</a:t>
            </a:r>
            <a:endParaRPr lang="de-DE" dirty="0" smtClean="0"/>
          </a:p>
          <a:p>
            <a:pPr lvl="1"/>
            <a:r>
              <a:rPr lang="de-DE" dirty="0" err="1" smtClean="0"/>
              <a:t>Practical</a:t>
            </a:r>
            <a:r>
              <a:rPr lang="de-DE" dirty="0" smtClean="0"/>
              <a:t> </a:t>
            </a:r>
            <a:r>
              <a:rPr lang="de-DE" dirty="0" err="1" smtClean="0"/>
              <a:t>Examples</a:t>
            </a:r>
            <a:endParaRPr lang="de-DE" dirty="0" smtClean="0"/>
          </a:p>
          <a:p>
            <a:pPr lvl="2"/>
            <a:r>
              <a:rPr lang="de-DE" dirty="0" smtClean="0"/>
              <a:t>Reading </a:t>
            </a:r>
            <a:r>
              <a:rPr lang="de-DE" dirty="0" err="1" smtClean="0"/>
              <a:t>projects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different </a:t>
            </a:r>
            <a:r>
              <a:rPr lang="de-DE" dirty="0" err="1" smtClean="0"/>
              <a:t>age</a:t>
            </a:r>
            <a:r>
              <a:rPr lang="de-DE" dirty="0" smtClean="0"/>
              <a:t>-groups</a:t>
            </a:r>
          </a:p>
          <a:p>
            <a:pPr lvl="2"/>
            <a:r>
              <a:rPr lang="de-DE" dirty="0" smtClean="0"/>
              <a:t>Oral </a:t>
            </a:r>
            <a:r>
              <a:rPr lang="de-DE" dirty="0" err="1" smtClean="0"/>
              <a:t>formats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same </a:t>
            </a:r>
            <a:r>
              <a:rPr lang="de-DE" dirty="0" err="1" smtClean="0"/>
              <a:t>idea</a:t>
            </a:r>
            <a:endParaRPr lang="de-DE" dirty="0" smtClean="0"/>
          </a:p>
          <a:p>
            <a:pPr lvl="3"/>
            <a:r>
              <a:rPr lang="de-DE" dirty="0" smtClean="0"/>
              <a:t>Video-</a:t>
            </a:r>
            <a:r>
              <a:rPr lang="de-DE" dirty="0" err="1" smtClean="0"/>
              <a:t>presentations</a:t>
            </a:r>
            <a:endParaRPr lang="de-DE" dirty="0" smtClean="0"/>
          </a:p>
          <a:p>
            <a:pPr lvl="2"/>
            <a:r>
              <a:rPr lang="de-DE" dirty="0" err="1"/>
              <a:t>Bookmaking</a:t>
            </a:r>
            <a:r>
              <a:rPr lang="de-DE" dirty="0"/>
              <a:t> </a:t>
            </a:r>
          </a:p>
          <a:p>
            <a:pPr lvl="3"/>
            <a:r>
              <a:rPr lang="de-DE" dirty="0" smtClean="0"/>
              <a:t>Online </a:t>
            </a:r>
            <a:r>
              <a:rPr lang="de-DE" dirty="0" err="1"/>
              <a:t>books</a:t>
            </a:r>
            <a:r>
              <a:rPr lang="de-DE" dirty="0"/>
              <a:t> (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bookr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Jing</a:t>
            </a:r>
            <a:r>
              <a:rPr lang="de-DE" dirty="0"/>
              <a:t>)</a:t>
            </a:r>
          </a:p>
          <a:p>
            <a:pPr lvl="2"/>
            <a:endParaRPr lang="de-DE" dirty="0" smtClean="0"/>
          </a:p>
          <a:p>
            <a:r>
              <a:rPr lang="de-DE" dirty="0" err="1" smtClean="0"/>
              <a:t>Exploring</a:t>
            </a:r>
            <a:r>
              <a:rPr lang="de-DE" dirty="0" smtClean="0"/>
              <a:t> </a:t>
            </a:r>
            <a:r>
              <a:rPr lang="de-DE" dirty="0" err="1" smtClean="0"/>
              <a:t>learner</a:t>
            </a:r>
            <a:r>
              <a:rPr lang="de-DE" dirty="0" smtClean="0"/>
              <a:t> </a:t>
            </a:r>
            <a:r>
              <a:rPr lang="de-DE" dirty="0" err="1" smtClean="0"/>
              <a:t>products</a:t>
            </a:r>
            <a:endParaRPr lang="de-DE" dirty="0" smtClean="0"/>
          </a:p>
          <a:p>
            <a:r>
              <a:rPr lang="de-DE" dirty="0" err="1" smtClean="0"/>
              <a:t>Discussion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questions</a:t>
            </a:r>
            <a:endParaRPr lang="de-DE" dirty="0" smtClean="0"/>
          </a:p>
          <a:p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endParaRPr lang="de-DE" dirty="0" smtClean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469" y="3429000"/>
            <a:ext cx="3345160" cy="25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99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Maps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tavel</a:t>
            </a:r>
            <a:r>
              <a:rPr lang="de-DE" dirty="0" smtClean="0"/>
              <a:t> </a:t>
            </a:r>
            <a:r>
              <a:rPr lang="de-DE" dirty="0" err="1" smtClean="0"/>
              <a:t>information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56792"/>
            <a:ext cx="649485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6992"/>
            <a:ext cx="4931097" cy="3164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92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Food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Recipes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3143608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72343"/>
            <a:ext cx="2181225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77072"/>
            <a:ext cx="25336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145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Example</a:t>
            </a:r>
            <a:r>
              <a:rPr lang="de-DE" dirty="0" smtClean="0"/>
              <a:t> </a:t>
            </a:r>
            <a:r>
              <a:rPr lang="de-DE" dirty="0" err="1" smtClean="0"/>
              <a:t>year</a:t>
            </a:r>
            <a:r>
              <a:rPr lang="de-DE" dirty="0" smtClean="0"/>
              <a:t> 4: Teens in Trouble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smtClean="0"/>
              <a:t>Choice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books</a:t>
            </a:r>
            <a:endParaRPr lang="de-DE" b="1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i="1" dirty="0" smtClean="0">
                <a:hlinkClick r:id="rId2"/>
              </a:rPr>
              <a:t>Holes</a:t>
            </a:r>
            <a:endParaRPr lang="de-DE" i="1" dirty="0" smtClean="0"/>
          </a:p>
          <a:p>
            <a:pPr marL="0" indent="0">
              <a:buNone/>
            </a:pPr>
            <a:r>
              <a:rPr lang="de-DE" i="1" dirty="0" smtClean="0">
                <a:hlinkClick r:id="rId3"/>
              </a:rPr>
              <a:t>Stone </a:t>
            </a:r>
            <a:r>
              <a:rPr lang="de-DE" i="1" dirty="0" err="1" smtClean="0">
                <a:hlinkClick r:id="rId3"/>
              </a:rPr>
              <a:t>Cold</a:t>
            </a:r>
            <a:endParaRPr lang="de-DE" i="1" dirty="0" smtClean="0"/>
          </a:p>
          <a:p>
            <a:pPr marL="0" indent="0">
              <a:buNone/>
            </a:pPr>
            <a:r>
              <a:rPr lang="de-DE" i="1" dirty="0" err="1" smtClean="0"/>
              <a:t>Gangsta</a:t>
            </a:r>
            <a:r>
              <a:rPr lang="de-DE" i="1" dirty="0" smtClean="0"/>
              <a:t> Rap</a:t>
            </a:r>
          </a:p>
          <a:p>
            <a:pPr marL="0" indent="0">
              <a:buNone/>
            </a:pPr>
            <a:r>
              <a:rPr lang="de-DE" i="1" dirty="0" smtClean="0"/>
              <a:t>Boot Camp</a:t>
            </a:r>
            <a:endParaRPr lang="en-US" i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132856"/>
            <a:ext cx="2892972" cy="2741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57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Upper</a:t>
            </a:r>
            <a:r>
              <a:rPr lang="de-DE" dirty="0" smtClean="0"/>
              <a:t>-school </a:t>
            </a:r>
            <a:r>
              <a:rPr lang="de-DE" dirty="0" err="1" smtClean="0"/>
              <a:t>Examples</a:t>
            </a:r>
            <a:endParaRPr lang="en-US" dirty="0"/>
          </a:p>
        </p:txBody>
      </p:sp>
      <p:pic>
        <p:nvPicPr>
          <p:cNvPr id="1026" name="Picture 2" descr="C:\Users\lp\Documents\Lis\epep\scansforschool\adult-books\booklets\mixedcovers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27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Cover </a:t>
            </a:r>
            <a:r>
              <a:rPr lang="de-DE" dirty="0" err="1" smtClean="0"/>
              <a:t>page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letter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author</a:t>
            </a:r>
            <a:endParaRPr lang="en-US" dirty="0"/>
          </a:p>
        </p:txBody>
      </p:sp>
      <p:pic>
        <p:nvPicPr>
          <p:cNvPr id="2050" name="Picture 2" descr="C:\Users\lp\Documents\Lis\epep\scansforschool\adult-books\booklets\amsterdam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47447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84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Author</a:t>
            </a:r>
            <a:r>
              <a:rPr lang="de-DE" dirty="0" smtClean="0"/>
              <a:t> </a:t>
            </a:r>
            <a:r>
              <a:rPr lang="de-DE" dirty="0" err="1" smtClean="0"/>
              <a:t>info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Plot </a:t>
            </a:r>
            <a:r>
              <a:rPr lang="de-DE" dirty="0" err="1" smtClean="0"/>
              <a:t>diagram</a:t>
            </a:r>
            <a:endParaRPr lang="en-US" dirty="0"/>
          </a:p>
        </p:txBody>
      </p:sp>
      <p:pic>
        <p:nvPicPr>
          <p:cNvPr id="3074" name="Picture 2" descr="C:\Users\lp\Documents\Lis\epep\scansforschool\adult-books\booklets\amsterdam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653" y="1527175"/>
            <a:ext cx="650418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32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Character</a:t>
            </a:r>
            <a:r>
              <a:rPr lang="de-DE" dirty="0" smtClean="0"/>
              <a:t> </a:t>
            </a:r>
            <a:r>
              <a:rPr lang="de-DE" dirty="0" err="1" smtClean="0"/>
              <a:t>portraits</a:t>
            </a:r>
            <a:endParaRPr lang="en-US" dirty="0"/>
          </a:p>
        </p:txBody>
      </p:sp>
      <p:pic>
        <p:nvPicPr>
          <p:cNvPr id="4098" name="Picture 2" descr="C:\Users\lp\Documents\Lis\epep\scansforschool\adult-books\booklets\amsterdam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6628457" cy="478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53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Quotes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Setting </a:t>
            </a:r>
            <a:endParaRPr lang="en-US" dirty="0"/>
          </a:p>
        </p:txBody>
      </p:sp>
      <p:pic>
        <p:nvPicPr>
          <p:cNvPr id="5122" name="Picture 2" descr="C:\Users\lp\Documents\Lis\epep\scansforschool\adult-books\booklets\amsterdam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6416363" cy="478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23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Newspaper </a:t>
            </a:r>
            <a:r>
              <a:rPr lang="de-DE" dirty="0" err="1" smtClean="0"/>
              <a:t>article</a:t>
            </a:r>
            <a:endParaRPr lang="en-US" dirty="0"/>
          </a:p>
        </p:txBody>
      </p:sp>
      <p:pic>
        <p:nvPicPr>
          <p:cNvPr id="6146" name="Picture 2" descr="C:\Users\lp\Documents\Lis\epep\scansforschool\adult-books\booklets\amsterdam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69768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85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Diary</a:t>
            </a:r>
            <a:r>
              <a:rPr lang="de-DE" dirty="0" smtClean="0"/>
              <a:t> </a:t>
            </a:r>
            <a:r>
              <a:rPr lang="de-DE" dirty="0" err="1" smtClean="0"/>
              <a:t>entries</a:t>
            </a:r>
            <a:endParaRPr lang="en-US" dirty="0"/>
          </a:p>
        </p:txBody>
      </p:sp>
      <p:pic>
        <p:nvPicPr>
          <p:cNvPr id="7171" name="Picture 3" descr="C:\Users\lp\Documents\Lis\epep\scansforschool\adult-books\booklets\gatsby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8"/>
          <a:stretch/>
        </p:blipFill>
        <p:spPr bwMode="auto">
          <a:xfrm>
            <a:off x="467544" y="1519943"/>
            <a:ext cx="7348266" cy="502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lp\Documents\Lis\epep\scansforschool\adult-books\booklets\gatsby1-64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920" y="908720"/>
            <a:ext cx="2926080" cy="209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20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Setting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/>
          </a:p>
          <a:p>
            <a:r>
              <a:rPr lang="de-DE" dirty="0" err="1" smtClean="0"/>
              <a:t>Learners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secondary</a:t>
            </a:r>
            <a:r>
              <a:rPr lang="de-DE" dirty="0" smtClean="0"/>
              <a:t> </a:t>
            </a:r>
            <a:r>
              <a:rPr lang="de-DE" dirty="0" err="1" smtClean="0"/>
              <a:t>school</a:t>
            </a:r>
            <a:r>
              <a:rPr lang="de-DE" dirty="0" smtClean="0"/>
              <a:t> (</a:t>
            </a:r>
            <a:r>
              <a:rPr lang="de-DE" dirty="0" err="1" smtClean="0"/>
              <a:t>ages</a:t>
            </a:r>
            <a:r>
              <a:rPr lang="de-DE" dirty="0" smtClean="0"/>
              <a:t> 10 – 18)</a:t>
            </a:r>
          </a:p>
          <a:p>
            <a:r>
              <a:rPr lang="de-DE" dirty="0" err="1" smtClean="0"/>
              <a:t>Groupsize</a:t>
            </a:r>
            <a:r>
              <a:rPr lang="de-DE" dirty="0" smtClean="0"/>
              <a:t>: ~25 </a:t>
            </a:r>
            <a:r>
              <a:rPr lang="de-DE" dirty="0" err="1" smtClean="0"/>
              <a:t>students</a:t>
            </a:r>
            <a:r>
              <a:rPr lang="de-DE" dirty="0" smtClean="0"/>
              <a:t> in </a:t>
            </a:r>
            <a:r>
              <a:rPr lang="de-DE" dirty="0" err="1" smtClean="0"/>
              <a:t>each</a:t>
            </a:r>
            <a:r>
              <a:rPr lang="de-DE" dirty="0" smtClean="0"/>
              <a:t> </a:t>
            </a:r>
            <a:r>
              <a:rPr lang="de-DE" dirty="0" err="1" smtClean="0"/>
              <a:t>class</a:t>
            </a:r>
            <a:endParaRPr lang="de-DE" dirty="0" smtClean="0"/>
          </a:p>
          <a:p>
            <a:r>
              <a:rPr lang="de-DE" dirty="0" smtClean="0"/>
              <a:t>English </a:t>
            </a:r>
            <a:r>
              <a:rPr lang="de-DE" dirty="0" err="1" smtClean="0"/>
              <a:t>lessons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r>
              <a:rPr lang="de-DE" dirty="0" smtClean="0"/>
              <a:t> (</a:t>
            </a:r>
            <a:r>
              <a:rPr lang="de-DE" dirty="0" err="1" smtClean="0"/>
              <a:t>no</a:t>
            </a:r>
            <a:r>
              <a:rPr lang="de-DE" dirty="0" smtClean="0"/>
              <a:t> open </a:t>
            </a:r>
            <a:r>
              <a:rPr lang="de-DE" dirty="0" err="1" smtClean="0"/>
              <a:t>learning</a:t>
            </a:r>
            <a:r>
              <a:rPr lang="de-DE" dirty="0" smtClean="0"/>
              <a:t> </a:t>
            </a:r>
            <a:r>
              <a:rPr lang="de-DE" dirty="0" err="1" smtClean="0"/>
              <a:t>periods</a:t>
            </a:r>
            <a:r>
              <a:rPr lang="de-DE" dirty="0" smtClean="0"/>
              <a:t>)</a:t>
            </a:r>
          </a:p>
          <a:p>
            <a:r>
              <a:rPr lang="de-DE" dirty="0" smtClean="0"/>
              <a:t>Workshops </a:t>
            </a:r>
            <a:r>
              <a:rPr lang="de-DE" dirty="0" err="1" smtClean="0"/>
              <a:t>about</a:t>
            </a:r>
            <a:r>
              <a:rPr lang="de-DE" dirty="0" smtClean="0"/>
              <a:t> 90%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time</a:t>
            </a:r>
          </a:p>
          <a:p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textbook</a:t>
            </a:r>
            <a:endParaRPr lang="de-DE" dirty="0" smtClean="0"/>
          </a:p>
          <a:p>
            <a:r>
              <a:rPr lang="de-DE" dirty="0" err="1" smtClean="0"/>
              <a:t>Mainly</a:t>
            </a:r>
            <a:r>
              <a:rPr lang="de-DE" dirty="0" smtClean="0"/>
              <a:t> TBT (task based </a:t>
            </a:r>
            <a:r>
              <a:rPr lang="de-DE" dirty="0" err="1" smtClean="0"/>
              <a:t>teaching</a:t>
            </a:r>
            <a:r>
              <a:rPr lang="de-DE" dirty="0" smtClean="0"/>
              <a:t>) (Willis 2007)</a:t>
            </a:r>
          </a:p>
          <a:p>
            <a:pPr marL="274320" lvl="1" indent="0">
              <a:buNone/>
            </a:pPr>
            <a:endParaRPr lang="de-DE" dirty="0" smtClean="0"/>
          </a:p>
          <a:p>
            <a:endParaRPr lang="en-US" baseline="-25000" dirty="0"/>
          </a:p>
        </p:txBody>
      </p:sp>
      <p:pic>
        <p:nvPicPr>
          <p:cNvPr id="4098" name="Picture 2" descr="C:\Users\lp\Documents\Lis\MyPictures\GIBS\1c-2011\in-class\workshop64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7"/>
          <a:stretch/>
        </p:blipFill>
        <p:spPr bwMode="auto">
          <a:xfrm>
            <a:off x="179512" y="188639"/>
            <a:ext cx="2650774" cy="17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lp\Documents\Lis\MyPictures\GIBS\bookgroups\7ab640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88639"/>
            <a:ext cx="2287803" cy="171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44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Letter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author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drawings</a:t>
            </a:r>
            <a:endParaRPr lang="en-US" dirty="0"/>
          </a:p>
        </p:txBody>
      </p:sp>
      <p:pic>
        <p:nvPicPr>
          <p:cNvPr id="8196" name="Picture 4" descr="C:\Users\lp\Documents\Lis\epep\scansforschool\adult-books\booklets\007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3" t="8586" r="483" b="5319"/>
          <a:stretch/>
        </p:blipFill>
        <p:spPr bwMode="auto">
          <a:xfrm>
            <a:off x="899592" y="1772816"/>
            <a:ext cx="7488832" cy="483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48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If</a:t>
            </a:r>
            <a:r>
              <a:rPr lang="de-DE" dirty="0" smtClean="0"/>
              <a:t> I </a:t>
            </a:r>
            <a:r>
              <a:rPr lang="de-DE" dirty="0" err="1" smtClean="0"/>
              <a:t>had</a:t>
            </a:r>
            <a:r>
              <a:rPr lang="de-DE" dirty="0" smtClean="0"/>
              <a:t> </a:t>
            </a:r>
            <a:r>
              <a:rPr lang="de-DE" dirty="0" err="1" smtClean="0"/>
              <a:t>been</a:t>
            </a:r>
            <a:r>
              <a:rPr lang="de-DE" dirty="0" smtClean="0"/>
              <a:t> in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place</a:t>
            </a:r>
            <a:r>
              <a:rPr lang="de-DE" dirty="0" smtClean="0"/>
              <a:t>...</a:t>
            </a:r>
            <a:endParaRPr lang="en-US" dirty="0"/>
          </a:p>
        </p:txBody>
      </p:sp>
      <p:pic>
        <p:nvPicPr>
          <p:cNvPr id="9219" name="Picture 3" descr="C:\Users\lp\Documents\Lis\epep\scansforschool\adult-books\booklets\lordoftheflies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6760237" cy="507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61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Plot </a:t>
            </a:r>
            <a:r>
              <a:rPr lang="de-DE" dirty="0" err="1" smtClean="0"/>
              <a:t>diagram</a:t>
            </a:r>
            <a:r>
              <a:rPr lang="de-DE" dirty="0" smtClean="0"/>
              <a:t> (</a:t>
            </a:r>
            <a:r>
              <a:rPr lang="de-DE" i="1" dirty="0" smtClean="0"/>
              <a:t>The Pearl)</a:t>
            </a:r>
            <a:endParaRPr lang="en-US" dirty="0"/>
          </a:p>
        </p:txBody>
      </p:sp>
      <p:pic>
        <p:nvPicPr>
          <p:cNvPr id="10242" name="Picture 2" descr="C:\Users\lp\Documents\Lis\epep\scansforschool\adult-books\booklets\pearl-sca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68" y="1527175"/>
            <a:ext cx="7530352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18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Drawings</a:t>
            </a:r>
            <a:r>
              <a:rPr lang="de-DE" dirty="0" smtClean="0"/>
              <a:t> </a:t>
            </a:r>
            <a:endParaRPr lang="en-US" dirty="0"/>
          </a:p>
        </p:txBody>
      </p:sp>
      <p:pic>
        <p:nvPicPr>
          <p:cNvPr id="11266" name="Picture 2" descr="C:\Users\lp\Documents\Lis\epep\scansforschool\adult-books\booklets\portnoy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0808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32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Booklet </a:t>
            </a:r>
            <a:r>
              <a:rPr lang="de-DE" dirty="0" err="1" smtClean="0"/>
              <a:t>Browsing</a:t>
            </a:r>
            <a:r>
              <a:rPr lang="de-DE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now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10 </a:t>
            </a:r>
            <a:r>
              <a:rPr lang="de-DE" dirty="0" err="1" smtClean="0"/>
              <a:t>minutes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look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different </a:t>
            </a:r>
            <a:r>
              <a:rPr lang="de-DE" dirty="0" err="1" smtClean="0"/>
              <a:t>examples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booklets</a:t>
            </a:r>
            <a:r>
              <a:rPr lang="de-DE" dirty="0"/>
              <a:t> </a:t>
            </a:r>
            <a:r>
              <a:rPr lang="de-DE" dirty="0" smtClean="0"/>
              <a:t>in </a:t>
            </a:r>
            <a:r>
              <a:rPr lang="de-DE" dirty="0" err="1" smtClean="0"/>
              <a:t>detail</a:t>
            </a:r>
            <a:r>
              <a:rPr lang="de-DE" dirty="0" smtClean="0"/>
              <a:t>.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skills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strategies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learners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r>
              <a:rPr lang="de-DE" dirty="0" smtClean="0"/>
              <a:t>/ </a:t>
            </a:r>
            <a:r>
              <a:rPr lang="de-DE" dirty="0" err="1" smtClean="0"/>
              <a:t>practiced</a:t>
            </a:r>
            <a:r>
              <a:rPr lang="de-DE" dirty="0" smtClean="0"/>
              <a:t> in </a:t>
            </a:r>
            <a:r>
              <a:rPr lang="de-DE" dirty="0" err="1" smtClean="0"/>
              <a:t>these</a:t>
            </a:r>
            <a:r>
              <a:rPr lang="de-DE" dirty="0" smtClean="0"/>
              <a:t> </a:t>
            </a:r>
            <a:r>
              <a:rPr lang="de-DE" dirty="0" err="1" smtClean="0"/>
              <a:t>projects</a:t>
            </a:r>
            <a:r>
              <a:rPr lang="de-DE" dirty="0" smtClean="0"/>
              <a:t>? </a:t>
            </a:r>
            <a:r>
              <a:rPr lang="de-DE" dirty="0" err="1" smtClean="0"/>
              <a:t>Make</a:t>
            </a:r>
            <a:r>
              <a:rPr lang="de-DE" dirty="0" smtClean="0"/>
              <a:t> a </a:t>
            </a:r>
            <a:r>
              <a:rPr lang="de-DE" dirty="0" err="1" smtClean="0"/>
              <a:t>list</a:t>
            </a:r>
            <a:r>
              <a:rPr lang="de-DE" dirty="0" smtClean="0"/>
              <a:t>.</a:t>
            </a:r>
          </a:p>
          <a:p>
            <a:endParaRPr lang="en-US" dirty="0"/>
          </a:p>
        </p:txBody>
      </p:sp>
      <p:pic>
        <p:nvPicPr>
          <p:cNvPr id="6146" name="Picture 2" descr="C:\Users\lp\Documents\Lis\epep\scansforschool\emptybooklets\mixed-2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060848"/>
            <a:ext cx="3175000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lp\Documents\Lis\epep\scansforschool\emptybooklets\tree-falls-down\treefallsdown-cover-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3673">
            <a:off x="6710412" y="3416043"/>
            <a:ext cx="9144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lp\Documents\Lis\epep\scansforschool\emptybooklets\ganging-up\ganging-up-6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844411"/>
            <a:ext cx="2623840" cy="196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lp\Documents\Lis\epep\scansforschool\adult-books\booklets\mixedcovers-6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20375"/>
            <a:ext cx="3055888" cy="229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3747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 </a:t>
            </a:r>
            <a:r>
              <a:rPr lang="de-DE" dirty="0" err="1" smtClean="0"/>
              <a:t>these</a:t>
            </a:r>
            <a:r>
              <a:rPr lang="de-DE" dirty="0" smtClean="0"/>
              <a:t> </a:t>
            </a:r>
            <a:r>
              <a:rPr lang="de-DE" dirty="0" err="1" smtClean="0"/>
              <a:t>projects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learners</a:t>
            </a:r>
            <a:r>
              <a:rPr lang="de-DE" dirty="0" smtClean="0"/>
              <a:t>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628800"/>
            <a:ext cx="8503920" cy="4470248"/>
          </a:xfrm>
        </p:spPr>
        <p:txBody>
          <a:bodyPr>
            <a:normAutofit/>
          </a:bodyPr>
          <a:lstStyle/>
          <a:p>
            <a:r>
              <a:rPr lang="de-DE" dirty="0" err="1" smtClean="0"/>
              <a:t>make</a:t>
            </a:r>
            <a:r>
              <a:rPr lang="de-DE" dirty="0" smtClean="0"/>
              <a:t> lots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choices</a:t>
            </a:r>
            <a:r>
              <a:rPr lang="de-DE" dirty="0" smtClean="0"/>
              <a:t>, </a:t>
            </a:r>
            <a:r>
              <a:rPr lang="de-DE" dirty="0" err="1" smtClean="0"/>
              <a:t>take</a:t>
            </a:r>
            <a:r>
              <a:rPr lang="de-DE" dirty="0" smtClean="0"/>
              <a:t> </a:t>
            </a:r>
            <a:r>
              <a:rPr lang="de-DE" dirty="0" err="1" smtClean="0"/>
              <a:t>decisions</a:t>
            </a:r>
            <a:endParaRPr lang="de-DE" dirty="0" smtClean="0"/>
          </a:p>
          <a:p>
            <a:r>
              <a:rPr lang="de-DE" dirty="0" smtClean="0"/>
              <a:t>do </a:t>
            </a:r>
            <a:r>
              <a:rPr lang="de-DE" dirty="0" err="1" smtClean="0"/>
              <a:t>activities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seem</a:t>
            </a:r>
            <a:r>
              <a:rPr lang="de-DE" dirty="0" smtClean="0"/>
              <a:t> relevant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them</a:t>
            </a:r>
            <a:r>
              <a:rPr lang="de-DE" dirty="0" smtClean="0"/>
              <a:t> </a:t>
            </a:r>
          </a:p>
          <a:p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actively</a:t>
            </a:r>
            <a:r>
              <a:rPr lang="de-DE" dirty="0" smtClean="0"/>
              <a:t> </a:t>
            </a:r>
            <a:r>
              <a:rPr lang="de-DE" dirty="0" err="1" smtClean="0"/>
              <a:t>involved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language</a:t>
            </a:r>
            <a:r>
              <a:rPr lang="de-DE" dirty="0" smtClean="0"/>
              <a:t> </a:t>
            </a:r>
            <a:r>
              <a:rPr lang="de-DE" dirty="0" err="1" smtClean="0"/>
              <a:t>actively</a:t>
            </a:r>
            <a:r>
              <a:rPr lang="de-DE" dirty="0" smtClean="0"/>
              <a:t> (</a:t>
            </a:r>
            <a:r>
              <a:rPr lang="de-DE" dirty="0" err="1" smtClean="0"/>
              <a:t>receptively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productively</a:t>
            </a:r>
            <a:r>
              <a:rPr lang="de-DE" dirty="0" smtClean="0"/>
              <a:t>)</a:t>
            </a:r>
          </a:p>
          <a:p>
            <a:r>
              <a:rPr lang="de-DE" dirty="0" err="1"/>
              <a:t>cooperate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communicate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others</a:t>
            </a:r>
            <a:endParaRPr lang="de-DE" dirty="0"/>
          </a:p>
          <a:p>
            <a:r>
              <a:rPr lang="de-DE" dirty="0"/>
              <a:t>manage time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 smtClean="0"/>
              <a:t>resources</a:t>
            </a:r>
            <a:endParaRPr lang="de-DE" dirty="0" smtClean="0"/>
          </a:p>
          <a:p>
            <a:r>
              <a:rPr lang="de-DE" dirty="0" err="1" smtClean="0"/>
              <a:t>persue</a:t>
            </a:r>
            <a:r>
              <a:rPr lang="de-DE" dirty="0" smtClean="0"/>
              <a:t> personal </a:t>
            </a:r>
            <a:r>
              <a:rPr lang="de-DE" dirty="0" err="1" smtClean="0"/>
              <a:t>goals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group</a:t>
            </a:r>
            <a:r>
              <a:rPr lang="de-DE" dirty="0" smtClean="0"/>
              <a:t> </a:t>
            </a:r>
            <a:r>
              <a:rPr lang="de-DE" dirty="0" err="1" smtClean="0"/>
              <a:t>goals</a:t>
            </a:r>
            <a:endParaRPr lang="de-DE" dirty="0" smtClean="0"/>
          </a:p>
          <a:p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proud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their</a:t>
            </a:r>
            <a:r>
              <a:rPr lang="de-DE" dirty="0" smtClean="0"/>
              <a:t> </a:t>
            </a:r>
            <a:r>
              <a:rPr lang="de-DE" dirty="0" err="1" smtClean="0"/>
              <a:t>results</a:t>
            </a:r>
            <a:endParaRPr lang="de-DE" dirty="0" smtClean="0"/>
          </a:p>
          <a:p>
            <a:r>
              <a:rPr lang="de-DE" dirty="0" err="1" smtClean="0"/>
              <a:t>build</a:t>
            </a:r>
            <a:r>
              <a:rPr lang="de-DE" dirty="0" smtClean="0"/>
              <a:t> </a:t>
            </a:r>
            <a:r>
              <a:rPr lang="de-DE" dirty="0" err="1" smtClean="0"/>
              <a:t>growth-oriented</a:t>
            </a:r>
            <a:r>
              <a:rPr lang="de-DE" dirty="0" smtClean="0"/>
              <a:t> </a:t>
            </a:r>
            <a:r>
              <a:rPr lang="de-DE" dirty="0" err="1" smtClean="0"/>
              <a:t>mindsets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5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Online Books: Same </a:t>
            </a:r>
            <a:r>
              <a:rPr lang="de-DE" dirty="0" err="1" smtClean="0"/>
              <a:t>idea</a:t>
            </a:r>
            <a:r>
              <a:rPr lang="de-DE" dirty="0" smtClean="0"/>
              <a:t> – </a:t>
            </a:r>
            <a:r>
              <a:rPr lang="de-DE" dirty="0" err="1" smtClean="0"/>
              <a:t>other</a:t>
            </a:r>
            <a:r>
              <a:rPr lang="de-DE" dirty="0" smtClean="0"/>
              <a:t> </a:t>
            </a:r>
            <a:r>
              <a:rPr lang="de-DE" dirty="0" err="1" smtClean="0"/>
              <a:t>media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err="1" smtClean="0"/>
              <a:t>Beginners</a:t>
            </a:r>
            <a:r>
              <a:rPr lang="de-DE" dirty="0" smtClean="0"/>
              <a:t>: </a:t>
            </a:r>
            <a:r>
              <a:rPr lang="de-DE" dirty="0" err="1" smtClean="0"/>
              <a:t>year</a:t>
            </a:r>
            <a:r>
              <a:rPr lang="de-DE" dirty="0" smtClean="0"/>
              <a:t> 1</a:t>
            </a:r>
          </a:p>
          <a:p>
            <a:pPr marL="0" indent="0">
              <a:buNone/>
            </a:pPr>
            <a:endParaRPr lang="de-DE" dirty="0" smtClean="0">
              <a:hlinkClick r:id="rId2"/>
            </a:endParaRPr>
          </a:p>
          <a:p>
            <a:r>
              <a:rPr lang="de-DE" dirty="0" smtClean="0">
                <a:hlinkClick r:id="rId2"/>
              </a:rPr>
              <a:t>A </a:t>
            </a:r>
            <a:r>
              <a:rPr lang="de-DE" dirty="0" err="1" smtClean="0">
                <a:hlinkClick r:id="rId2"/>
              </a:rPr>
              <a:t>book</a:t>
            </a:r>
            <a:r>
              <a:rPr lang="de-DE" dirty="0" smtClean="0">
                <a:hlinkClick r:id="rId2"/>
              </a:rPr>
              <a:t> </a:t>
            </a:r>
            <a:r>
              <a:rPr lang="de-DE" dirty="0" err="1" smtClean="0">
                <a:hlinkClick r:id="rId2"/>
              </a:rPr>
              <a:t>about</a:t>
            </a:r>
            <a:r>
              <a:rPr lang="de-DE" dirty="0" smtClean="0">
                <a:hlinkClick r:id="rId2"/>
              </a:rPr>
              <a:t> Guinea </a:t>
            </a:r>
            <a:r>
              <a:rPr lang="de-DE" dirty="0" err="1" smtClean="0">
                <a:hlinkClick r:id="rId2"/>
              </a:rPr>
              <a:t>pigs</a:t>
            </a:r>
            <a:endParaRPr lang="de-DE" dirty="0" smtClean="0"/>
          </a:p>
          <a:p>
            <a:r>
              <a:rPr lang="de-DE" dirty="0" smtClean="0">
                <a:hlinkClick r:id="rId3"/>
              </a:rPr>
              <a:t>Superman</a:t>
            </a:r>
            <a:endParaRPr lang="de-DE" dirty="0" smtClean="0"/>
          </a:p>
          <a:p>
            <a:endParaRPr lang="de-DE" dirty="0" smtClean="0"/>
          </a:p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153" y="1628800"/>
            <a:ext cx="3850010" cy="310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299636"/>
            <a:ext cx="3207054" cy="286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218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797" y="201163"/>
            <a:ext cx="1156421" cy="1804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Oral </a:t>
            </a:r>
            <a:r>
              <a:rPr lang="de-DE" dirty="0" err="1" smtClean="0"/>
              <a:t>formats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same </a:t>
            </a:r>
            <a:r>
              <a:rPr lang="de-DE" dirty="0" err="1" smtClean="0"/>
              <a:t>idea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1520" y="1503040"/>
            <a:ext cx="8503920" cy="4572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de-DE" u="sng" dirty="0" smtClean="0">
              <a:hlinkClick r:id="rId3"/>
            </a:endParaRPr>
          </a:p>
          <a:p>
            <a:pPr marL="0" indent="0">
              <a:buNone/>
            </a:pPr>
            <a:r>
              <a:rPr lang="de-DE" dirty="0" err="1" smtClean="0"/>
              <a:t>Instructions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learners</a:t>
            </a:r>
            <a:r>
              <a:rPr lang="de-DE" dirty="0" smtClean="0"/>
              <a:t>: </a:t>
            </a:r>
          </a:p>
          <a:p>
            <a:pPr marL="274320" lvl="1" indent="0">
              <a:buNone/>
            </a:pPr>
            <a:r>
              <a:rPr lang="de-DE" dirty="0" smtClean="0"/>
              <a:t>Show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understanding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book</a:t>
            </a:r>
            <a:r>
              <a:rPr lang="de-DE" dirty="0" smtClean="0"/>
              <a:t> </a:t>
            </a:r>
            <a:r>
              <a:rPr lang="de-DE" dirty="0" err="1" smtClean="0"/>
              <a:t>using</a:t>
            </a:r>
            <a:r>
              <a:rPr lang="de-DE" dirty="0" smtClean="0"/>
              <a:t> Mybrainshark.com. Do </a:t>
            </a:r>
            <a:r>
              <a:rPr lang="de-DE" b="1" dirty="0" smtClean="0"/>
              <a:t>not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any</a:t>
            </a:r>
            <a:r>
              <a:rPr lang="de-DE" dirty="0" smtClean="0"/>
              <a:t> </a:t>
            </a:r>
            <a:r>
              <a:rPr lang="de-DE" dirty="0" err="1" smtClean="0"/>
              <a:t>writing</a:t>
            </a:r>
            <a:r>
              <a:rPr lang="de-DE" dirty="0" smtClean="0"/>
              <a:t>.</a:t>
            </a:r>
          </a:p>
          <a:p>
            <a:pPr marL="274320" lvl="1" indent="0">
              <a:buNone/>
            </a:pPr>
            <a:r>
              <a:rPr lang="de-DE" dirty="0" err="1" smtClean="0"/>
              <a:t>Examples</a:t>
            </a:r>
            <a:r>
              <a:rPr lang="de-DE" dirty="0" smtClean="0"/>
              <a:t>:</a:t>
            </a:r>
          </a:p>
          <a:p>
            <a:pPr lvl="1"/>
            <a:r>
              <a:rPr lang="de-DE" i="1" dirty="0" smtClean="0"/>
              <a:t>The </a:t>
            </a:r>
            <a:r>
              <a:rPr lang="de-DE" i="1" dirty="0" err="1" smtClean="0"/>
              <a:t>Curious</a:t>
            </a:r>
            <a:r>
              <a:rPr lang="de-DE" i="1" dirty="0" smtClean="0"/>
              <a:t> </a:t>
            </a:r>
            <a:r>
              <a:rPr lang="de-DE" i="1" dirty="0" err="1" smtClean="0"/>
              <a:t>Incident</a:t>
            </a:r>
            <a:r>
              <a:rPr lang="de-DE" i="1" dirty="0" smtClean="0"/>
              <a:t> </a:t>
            </a:r>
            <a:r>
              <a:rPr lang="de-DE" i="1" dirty="0" err="1" smtClean="0"/>
              <a:t>of</a:t>
            </a:r>
            <a:r>
              <a:rPr lang="de-DE" i="1" dirty="0" smtClean="0"/>
              <a:t> </a:t>
            </a:r>
            <a:r>
              <a:rPr lang="de-DE" i="1" dirty="0" err="1" smtClean="0"/>
              <a:t>the</a:t>
            </a:r>
            <a:r>
              <a:rPr lang="de-DE" i="1" dirty="0" smtClean="0"/>
              <a:t> Dog in </a:t>
            </a:r>
            <a:r>
              <a:rPr lang="de-DE" i="1" dirty="0" err="1" smtClean="0"/>
              <a:t>the</a:t>
            </a:r>
            <a:r>
              <a:rPr lang="de-DE" i="1" dirty="0" smtClean="0"/>
              <a:t> </a:t>
            </a:r>
            <a:r>
              <a:rPr lang="de-DE" i="1" dirty="0" err="1" smtClean="0"/>
              <a:t>Night</a:t>
            </a:r>
            <a:r>
              <a:rPr lang="de-DE" i="1" dirty="0" smtClean="0"/>
              <a:t>-time</a:t>
            </a:r>
          </a:p>
          <a:p>
            <a:pPr lvl="2"/>
            <a:r>
              <a:rPr lang="de-DE" dirty="0" err="1" smtClean="0">
                <a:hlinkClick r:id="rId4"/>
              </a:rPr>
              <a:t>Example</a:t>
            </a:r>
            <a:r>
              <a:rPr lang="de-DE" dirty="0" smtClean="0">
                <a:hlinkClick r:id="rId4"/>
              </a:rPr>
              <a:t> 1: Walking in </a:t>
            </a:r>
            <a:r>
              <a:rPr lang="de-DE" dirty="0" err="1" smtClean="0">
                <a:hlinkClick r:id="rId4"/>
              </a:rPr>
              <a:t>Christopher‘s</a:t>
            </a:r>
            <a:r>
              <a:rPr lang="de-DE" dirty="0" smtClean="0">
                <a:hlinkClick r:id="rId4"/>
              </a:rPr>
              <a:t> </a:t>
            </a:r>
            <a:r>
              <a:rPr lang="de-DE" dirty="0" err="1" smtClean="0">
                <a:hlinkClick r:id="rId4"/>
              </a:rPr>
              <a:t>shoes</a:t>
            </a:r>
            <a:endParaRPr lang="de-DE" dirty="0" smtClean="0"/>
          </a:p>
          <a:p>
            <a:pPr lvl="2"/>
            <a:r>
              <a:rPr lang="de-DE" dirty="0" err="1" smtClean="0">
                <a:hlinkClick r:id="rId5"/>
              </a:rPr>
              <a:t>Example</a:t>
            </a:r>
            <a:r>
              <a:rPr lang="de-DE" dirty="0" smtClean="0">
                <a:hlinkClick r:id="rId5"/>
              </a:rPr>
              <a:t> 2: A normal </a:t>
            </a:r>
            <a:r>
              <a:rPr lang="de-DE" dirty="0" err="1" smtClean="0">
                <a:hlinkClick r:id="rId5"/>
              </a:rPr>
              <a:t>schoolday</a:t>
            </a:r>
            <a:r>
              <a:rPr lang="de-DE" dirty="0" smtClean="0">
                <a:hlinkClick r:id="rId5"/>
              </a:rPr>
              <a:t> </a:t>
            </a:r>
            <a:endParaRPr lang="de-DE" dirty="0" smtClean="0"/>
          </a:p>
          <a:p>
            <a:pPr lvl="2"/>
            <a:r>
              <a:rPr lang="de-DE" dirty="0" err="1" smtClean="0">
                <a:hlinkClick r:id="rId3"/>
              </a:rPr>
              <a:t>Example</a:t>
            </a:r>
            <a:r>
              <a:rPr lang="de-DE" dirty="0" smtClean="0">
                <a:hlinkClick r:id="rId3"/>
              </a:rPr>
              <a:t> 3: </a:t>
            </a:r>
            <a:r>
              <a:rPr lang="de-DE" dirty="0">
                <a:hlinkClick r:id="rId3"/>
              </a:rPr>
              <a:t>Walking in </a:t>
            </a:r>
            <a:r>
              <a:rPr lang="de-DE" dirty="0" err="1">
                <a:hlinkClick r:id="rId3"/>
              </a:rPr>
              <a:t>someone</a:t>
            </a:r>
            <a:r>
              <a:rPr lang="de-DE" dirty="0">
                <a:hlinkClick r:id="rId3"/>
              </a:rPr>
              <a:t> </a:t>
            </a:r>
            <a:r>
              <a:rPr lang="de-DE" dirty="0" err="1">
                <a:hlinkClick r:id="rId3"/>
              </a:rPr>
              <a:t>else‘s</a:t>
            </a:r>
            <a:r>
              <a:rPr lang="de-DE" dirty="0">
                <a:hlinkClick r:id="rId3"/>
              </a:rPr>
              <a:t> </a:t>
            </a:r>
            <a:r>
              <a:rPr lang="de-DE" dirty="0" err="1" smtClean="0">
                <a:hlinkClick r:id="rId3"/>
              </a:rPr>
              <a:t>shoes</a:t>
            </a:r>
            <a:endParaRPr lang="de-DE" dirty="0" smtClean="0"/>
          </a:p>
          <a:p>
            <a:pPr lvl="1"/>
            <a:r>
              <a:rPr lang="de-DE" i="1" dirty="0" smtClean="0"/>
              <a:t>The Man Who </a:t>
            </a:r>
            <a:r>
              <a:rPr lang="de-DE" i="1" dirty="0" err="1" smtClean="0"/>
              <a:t>Loved</a:t>
            </a:r>
            <a:r>
              <a:rPr lang="de-DE" i="1" dirty="0" smtClean="0"/>
              <a:t> Clowns</a:t>
            </a:r>
          </a:p>
          <a:p>
            <a:pPr lvl="1"/>
            <a:r>
              <a:rPr lang="de-DE" i="1" dirty="0" smtClean="0"/>
              <a:t>Freak </a:t>
            </a:r>
            <a:r>
              <a:rPr lang="de-DE" i="1" dirty="0" err="1" smtClean="0"/>
              <a:t>the</a:t>
            </a:r>
            <a:r>
              <a:rPr lang="de-DE" i="1" dirty="0" smtClean="0"/>
              <a:t> </a:t>
            </a:r>
            <a:r>
              <a:rPr lang="de-DE" i="1" dirty="0" err="1" smtClean="0"/>
              <a:t>Mighty</a:t>
            </a:r>
            <a:endParaRPr lang="de-DE" i="1" dirty="0" smtClean="0"/>
          </a:p>
          <a:p>
            <a:pPr lvl="1"/>
            <a:r>
              <a:rPr lang="de-DE" i="1" dirty="0" err="1" smtClean="0"/>
              <a:t>Bluefish</a:t>
            </a:r>
            <a:endParaRPr lang="de-DE" i="1" dirty="0" smtClean="0"/>
          </a:p>
          <a:p>
            <a:pPr lvl="1"/>
            <a:endParaRPr lang="de-DE" dirty="0" smtClean="0"/>
          </a:p>
          <a:p>
            <a:endParaRPr lang="de-DE" dirty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endParaRPr lang="de-DE" dirty="0" smtClean="0">
              <a:hlinkClick r:id="rId3"/>
            </a:endParaRPr>
          </a:p>
          <a:p>
            <a:pPr marL="0" indent="0">
              <a:buNone/>
            </a:pPr>
            <a:endParaRPr lang="de-DE" i="1" dirty="0" smtClean="0"/>
          </a:p>
          <a:p>
            <a:endParaRPr lang="de-DE" i="1" dirty="0"/>
          </a:p>
          <a:p>
            <a:endParaRPr lang="de-DE" i="1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179750"/>
            <a:ext cx="1270572" cy="1938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293096"/>
            <a:ext cx="1291531" cy="1879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1170317" cy="1788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597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Levels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Learner</a:t>
            </a:r>
            <a:r>
              <a:rPr lang="de-DE" dirty="0" smtClean="0"/>
              <a:t> </a:t>
            </a:r>
            <a:r>
              <a:rPr lang="de-DE" dirty="0" err="1" smtClean="0"/>
              <a:t>Autonomy</a:t>
            </a:r>
            <a:r>
              <a:rPr lang="de-DE" dirty="0" smtClean="0"/>
              <a:t>: </a:t>
            </a:r>
            <a:r>
              <a:rPr lang="de-DE" dirty="0" err="1" smtClean="0"/>
              <a:t>Where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422232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485845"/>
              </p:ext>
            </p:extLst>
          </p:nvPr>
        </p:nvGraphicFramePr>
        <p:xfrm>
          <a:off x="251519" y="1445019"/>
          <a:ext cx="8640960" cy="52140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1"/>
                <a:gridCol w="1440160"/>
                <a:gridCol w="3795175"/>
                <a:gridCol w="3045584"/>
              </a:tblGrid>
              <a:tr h="573837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Learner</a:t>
                      </a:r>
                      <a:r>
                        <a:rPr lang="de-DE" sz="1600" dirty="0" smtClean="0"/>
                        <a:t> </a:t>
                      </a:r>
                    </a:p>
                    <a:p>
                      <a:r>
                        <a:rPr lang="de-DE" sz="1600" dirty="0" smtClean="0"/>
                        <a:t>Action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Content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Process</a:t>
                      </a:r>
                      <a:endParaRPr lang="en-US" sz="1600" dirty="0"/>
                    </a:p>
                  </a:txBody>
                  <a:tcPr/>
                </a:tc>
              </a:tr>
              <a:tr h="1298683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Awareness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Learners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are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made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aware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of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the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pedagogical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goals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and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content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of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the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materials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they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are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using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Learners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identify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strategy</a:t>
                      </a:r>
                      <a:r>
                        <a:rPr lang="de-DE" sz="1600" dirty="0" smtClean="0"/>
                        <a:t>  </a:t>
                      </a:r>
                      <a:r>
                        <a:rPr lang="de-DE" sz="1600" dirty="0" err="1" smtClean="0"/>
                        <a:t>implications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of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pedagogical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tasks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and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identify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their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own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preferred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learning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styles</a:t>
                      </a:r>
                      <a:r>
                        <a:rPr lang="de-DE" sz="1600" dirty="0" smtClean="0"/>
                        <a:t>/ </a:t>
                      </a:r>
                      <a:r>
                        <a:rPr lang="de-DE" sz="1600" dirty="0" err="1" smtClean="0"/>
                        <a:t>strategies</a:t>
                      </a:r>
                      <a:endParaRPr lang="en-US" sz="1600" dirty="0"/>
                    </a:p>
                  </a:txBody>
                  <a:tcPr/>
                </a:tc>
              </a:tr>
              <a:tr h="815452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Involvement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Learners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are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involved</a:t>
                      </a:r>
                      <a:r>
                        <a:rPr lang="de-DE" sz="1600" dirty="0" smtClean="0"/>
                        <a:t> in </a:t>
                      </a:r>
                      <a:r>
                        <a:rPr lang="de-DE" sz="1600" dirty="0" err="1" smtClean="0"/>
                        <a:t>selecting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their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own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goals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from</a:t>
                      </a:r>
                      <a:r>
                        <a:rPr lang="de-DE" sz="1600" dirty="0" smtClean="0"/>
                        <a:t> a </a:t>
                      </a:r>
                      <a:r>
                        <a:rPr lang="de-DE" sz="1600" dirty="0" err="1" smtClean="0"/>
                        <a:t>range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of</a:t>
                      </a:r>
                      <a:r>
                        <a:rPr lang="de-DE" sz="1600" dirty="0" smtClean="0"/>
                        <a:t> alternatives on </a:t>
                      </a:r>
                      <a:r>
                        <a:rPr lang="de-DE" sz="1600" dirty="0" err="1" smtClean="0"/>
                        <a:t>offer</a:t>
                      </a:r>
                      <a:r>
                        <a:rPr lang="de-DE" sz="1600" dirty="0" smtClean="0"/>
                        <a:t>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Learners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make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choices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among</a:t>
                      </a:r>
                      <a:r>
                        <a:rPr lang="de-DE" sz="1600" dirty="0" smtClean="0"/>
                        <a:t> a </a:t>
                      </a:r>
                      <a:r>
                        <a:rPr lang="de-DE" sz="1600" dirty="0" err="1" smtClean="0"/>
                        <a:t>range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of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options</a:t>
                      </a:r>
                      <a:r>
                        <a:rPr lang="de-DE" sz="1600" dirty="0" smtClean="0"/>
                        <a:t>.</a:t>
                      </a:r>
                      <a:endParaRPr lang="en-US" sz="1600" dirty="0"/>
                    </a:p>
                  </a:txBody>
                  <a:tcPr/>
                </a:tc>
              </a:tr>
              <a:tr h="855437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Intervention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Learners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are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involved</a:t>
                      </a:r>
                      <a:r>
                        <a:rPr lang="de-DE" sz="1600" dirty="0" smtClean="0"/>
                        <a:t> in </a:t>
                      </a:r>
                      <a:r>
                        <a:rPr lang="de-DE" sz="1600" dirty="0" err="1" smtClean="0"/>
                        <a:t>modifying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and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adapting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the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goals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and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contents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of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the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learning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programme</a:t>
                      </a:r>
                      <a:r>
                        <a:rPr lang="de-DE" sz="1600" dirty="0" smtClean="0"/>
                        <a:t>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Learners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modify</a:t>
                      </a:r>
                      <a:r>
                        <a:rPr lang="de-DE" sz="1600" dirty="0" smtClean="0"/>
                        <a:t>/</a:t>
                      </a:r>
                      <a:r>
                        <a:rPr lang="de-DE" sz="1600" dirty="0" err="1" smtClean="0"/>
                        <a:t>adapt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tasks</a:t>
                      </a:r>
                      <a:r>
                        <a:rPr lang="de-DE" sz="1600" dirty="0" smtClean="0"/>
                        <a:t>.</a:t>
                      </a:r>
                      <a:endParaRPr lang="en-US" sz="1600" dirty="0"/>
                    </a:p>
                  </a:txBody>
                  <a:tcPr/>
                </a:tc>
              </a:tr>
              <a:tr h="573837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Creation</a:t>
                      </a:r>
                      <a:endParaRPr lang="de-DE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Learners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create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their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own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goals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and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objectives</a:t>
                      </a:r>
                      <a:r>
                        <a:rPr lang="de-DE" sz="1600" dirty="0" smtClean="0"/>
                        <a:t>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Learners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create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their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own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tasks</a:t>
                      </a:r>
                      <a:r>
                        <a:rPr lang="de-DE" sz="1600" dirty="0" smtClean="0"/>
                        <a:t>.</a:t>
                      </a:r>
                      <a:endParaRPr lang="en-US" sz="1600" dirty="0"/>
                    </a:p>
                  </a:txBody>
                  <a:tcPr/>
                </a:tc>
              </a:tr>
              <a:tr h="1057067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Transcend</a:t>
                      </a:r>
                      <a:r>
                        <a:rPr lang="de-DE" sz="1600" dirty="0" smtClean="0"/>
                        <a:t>-</a:t>
                      </a:r>
                    </a:p>
                    <a:p>
                      <a:r>
                        <a:rPr lang="de-DE" sz="1600" dirty="0" err="1" smtClean="0"/>
                        <a:t>ence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Learners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go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beyond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the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classroom</a:t>
                      </a:r>
                      <a:r>
                        <a:rPr lang="de-DE" sz="1600" baseline="0" dirty="0" smtClean="0"/>
                        <a:t> </a:t>
                      </a:r>
                      <a:r>
                        <a:rPr lang="de-DE" sz="1600" baseline="0" dirty="0" err="1" smtClean="0"/>
                        <a:t>and</a:t>
                      </a:r>
                      <a:r>
                        <a:rPr lang="de-DE" sz="1600" baseline="0" dirty="0" smtClean="0"/>
                        <a:t> </a:t>
                      </a:r>
                      <a:r>
                        <a:rPr lang="de-DE" sz="1600" baseline="0" dirty="0" err="1" smtClean="0"/>
                        <a:t>make</a:t>
                      </a:r>
                      <a:r>
                        <a:rPr lang="de-DE" sz="1600" baseline="0" dirty="0" smtClean="0"/>
                        <a:t> links </a:t>
                      </a:r>
                      <a:r>
                        <a:rPr lang="de-DE" sz="1600" baseline="0" dirty="0" err="1" smtClean="0"/>
                        <a:t>between</a:t>
                      </a:r>
                      <a:r>
                        <a:rPr lang="de-DE" sz="1600" baseline="0" dirty="0" smtClean="0"/>
                        <a:t> </a:t>
                      </a:r>
                      <a:r>
                        <a:rPr lang="de-DE" sz="1600" baseline="0" dirty="0" err="1" smtClean="0"/>
                        <a:t>teh</a:t>
                      </a:r>
                      <a:r>
                        <a:rPr lang="de-DE" sz="1600" baseline="0" dirty="0" smtClean="0"/>
                        <a:t> </a:t>
                      </a:r>
                      <a:r>
                        <a:rPr lang="de-DE" sz="1600" baseline="0" dirty="0" err="1" smtClean="0"/>
                        <a:t>content</a:t>
                      </a:r>
                      <a:r>
                        <a:rPr lang="de-DE" sz="1600" baseline="0" dirty="0" smtClean="0"/>
                        <a:t> </a:t>
                      </a:r>
                      <a:r>
                        <a:rPr lang="de-DE" sz="1600" baseline="0" dirty="0" err="1" smtClean="0"/>
                        <a:t>of</a:t>
                      </a:r>
                      <a:r>
                        <a:rPr lang="de-DE" sz="1600" baseline="0" dirty="0" smtClean="0"/>
                        <a:t> </a:t>
                      </a:r>
                      <a:r>
                        <a:rPr lang="de-DE" sz="1600" baseline="0" dirty="0" err="1" smtClean="0"/>
                        <a:t>classroom</a:t>
                      </a:r>
                      <a:r>
                        <a:rPr lang="de-DE" sz="1600" baseline="0" dirty="0" smtClean="0"/>
                        <a:t> </a:t>
                      </a:r>
                      <a:r>
                        <a:rPr lang="de-DE" sz="1600" baseline="0" dirty="0" err="1" smtClean="0"/>
                        <a:t>learning</a:t>
                      </a:r>
                      <a:r>
                        <a:rPr lang="de-DE" sz="1600" baseline="0" dirty="0" smtClean="0"/>
                        <a:t> </a:t>
                      </a:r>
                      <a:r>
                        <a:rPr lang="de-DE" sz="1600" baseline="0" dirty="0" err="1" smtClean="0"/>
                        <a:t>and</a:t>
                      </a:r>
                      <a:r>
                        <a:rPr lang="de-DE" sz="1600" baseline="0" dirty="0" smtClean="0"/>
                        <a:t> </a:t>
                      </a:r>
                      <a:r>
                        <a:rPr lang="de-DE" sz="1600" baseline="0" dirty="0" err="1" smtClean="0"/>
                        <a:t>the</a:t>
                      </a:r>
                      <a:r>
                        <a:rPr lang="de-DE" sz="1600" baseline="0" dirty="0" smtClean="0"/>
                        <a:t> </a:t>
                      </a:r>
                      <a:r>
                        <a:rPr lang="de-DE" sz="1600" baseline="0" dirty="0" err="1" smtClean="0"/>
                        <a:t>world</a:t>
                      </a:r>
                      <a:r>
                        <a:rPr lang="de-DE" sz="1600" baseline="0" dirty="0" smtClean="0"/>
                        <a:t> </a:t>
                      </a:r>
                      <a:r>
                        <a:rPr lang="de-DE" sz="1600" baseline="0" dirty="0" err="1" smtClean="0"/>
                        <a:t>beyond</a:t>
                      </a:r>
                      <a:r>
                        <a:rPr lang="de-DE" sz="1600" baseline="0" dirty="0" smtClean="0"/>
                        <a:t>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Learners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become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teachers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and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researchers</a:t>
                      </a:r>
                      <a:r>
                        <a:rPr lang="de-DE" sz="1600" dirty="0" smtClean="0"/>
                        <a:t>.</a:t>
                      </a:r>
                    </a:p>
                    <a:p>
                      <a:endParaRPr lang="de-DE" sz="1600" dirty="0" smtClean="0"/>
                    </a:p>
                    <a:p>
                      <a:r>
                        <a:rPr lang="de-DE" sz="1600" dirty="0" err="1" smtClean="0"/>
                        <a:t>Nunan</a:t>
                      </a:r>
                      <a:r>
                        <a:rPr lang="de-DE" sz="1600" dirty="0" smtClean="0"/>
                        <a:t> (1997: 195)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342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 smtClean="0"/>
          </a:p>
          <a:p>
            <a:pPr marL="0" indent="0" algn="ctr">
              <a:buNone/>
            </a:pPr>
            <a:r>
              <a:rPr lang="de-DE" sz="3600" dirty="0" err="1" smtClean="0"/>
              <a:t>Thank</a:t>
            </a:r>
            <a:r>
              <a:rPr lang="de-DE" sz="3600" dirty="0" smtClean="0"/>
              <a:t> </a:t>
            </a:r>
            <a:r>
              <a:rPr lang="de-DE" sz="3600" dirty="0" err="1" smtClean="0"/>
              <a:t>you</a:t>
            </a:r>
            <a:r>
              <a:rPr lang="de-DE" sz="3600" dirty="0" smtClean="0"/>
              <a:t> </a:t>
            </a:r>
            <a:r>
              <a:rPr lang="de-DE" sz="3600" dirty="0" err="1" smtClean="0"/>
              <a:t>for</a:t>
            </a:r>
            <a:r>
              <a:rPr lang="de-DE" sz="3600" dirty="0" smtClean="0"/>
              <a:t> </a:t>
            </a:r>
            <a:r>
              <a:rPr lang="de-DE" sz="3600" dirty="0" err="1" smtClean="0"/>
              <a:t>your</a:t>
            </a:r>
            <a:r>
              <a:rPr lang="de-DE" sz="3600" dirty="0" smtClean="0"/>
              <a:t> </a:t>
            </a:r>
            <a:r>
              <a:rPr lang="de-DE" sz="3600" dirty="0" err="1" smtClean="0"/>
              <a:t>attention</a:t>
            </a:r>
            <a:r>
              <a:rPr lang="de-DE" sz="3600" dirty="0" smtClean="0"/>
              <a:t>.</a:t>
            </a:r>
          </a:p>
          <a:p>
            <a:pPr marL="0" indent="0" algn="ctr">
              <a:buNone/>
            </a:pPr>
            <a:endParaRPr lang="de-DE" sz="3600" dirty="0" smtClean="0"/>
          </a:p>
          <a:p>
            <a:pPr marL="0" indent="0" algn="ctr">
              <a:buNone/>
            </a:pP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ideas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examples</a:t>
            </a:r>
            <a:r>
              <a:rPr lang="de-DE" dirty="0" smtClean="0"/>
              <a:t> </a:t>
            </a:r>
            <a:r>
              <a:rPr lang="de-DE" dirty="0" err="1" smtClean="0"/>
              <a:t>visit</a:t>
            </a:r>
            <a:endParaRPr lang="de-DE" dirty="0" smtClean="0"/>
          </a:p>
          <a:p>
            <a:pPr marL="0" indent="0" algn="ctr">
              <a:buNone/>
            </a:pPr>
            <a:r>
              <a:rPr lang="de-DE" dirty="0" smtClean="0">
                <a:hlinkClick r:id="rId2"/>
              </a:rPr>
              <a:t>http://epep.at</a:t>
            </a:r>
            <a:endParaRPr lang="de-DE" dirty="0" smtClean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1454763" y="4365104"/>
            <a:ext cx="5943600" cy="172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9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Underlying</a:t>
            </a:r>
            <a:r>
              <a:rPr lang="de-DE" dirty="0" smtClean="0"/>
              <a:t> Approach: Task-based Teaching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de-DE" dirty="0" smtClean="0"/>
              <a:t>„A </a:t>
            </a:r>
            <a:r>
              <a:rPr lang="de-DE" dirty="0" err="1" smtClean="0"/>
              <a:t>piece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classroom</a:t>
            </a:r>
            <a:r>
              <a:rPr lang="de-DE" dirty="0" smtClean="0"/>
              <a:t> </a:t>
            </a:r>
            <a:r>
              <a:rPr lang="de-DE" dirty="0" err="1" smtClean="0"/>
              <a:t>work</a:t>
            </a:r>
            <a:r>
              <a:rPr lang="de-DE" dirty="0" smtClean="0"/>
              <a:t> </a:t>
            </a:r>
            <a:r>
              <a:rPr lang="de-DE" dirty="0" err="1" smtClean="0"/>
              <a:t>which</a:t>
            </a:r>
            <a:r>
              <a:rPr lang="de-DE" dirty="0" smtClean="0"/>
              <a:t> </a:t>
            </a:r>
            <a:r>
              <a:rPr lang="de-DE" dirty="0" err="1" smtClean="0"/>
              <a:t>involves</a:t>
            </a:r>
            <a:r>
              <a:rPr lang="de-DE" dirty="0" smtClean="0"/>
              <a:t> </a:t>
            </a:r>
            <a:r>
              <a:rPr lang="de-DE" dirty="0" err="1" smtClean="0"/>
              <a:t>learners</a:t>
            </a:r>
            <a:r>
              <a:rPr lang="de-DE" dirty="0" smtClean="0"/>
              <a:t> in </a:t>
            </a:r>
            <a:r>
              <a:rPr lang="de-DE" dirty="0" err="1" smtClean="0"/>
              <a:t>comprehending</a:t>
            </a:r>
            <a:r>
              <a:rPr lang="de-DE" dirty="0" smtClean="0"/>
              <a:t>, </a:t>
            </a:r>
            <a:r>
              <a:rPr lang="de-DE" dirty="0" err="1" smtClean="0"/>
              <a:t>manipulating</a:t>
            </a:r>
            <a:r>
              <a:rPr lang="de-DE" dirty="0" smtClean="0"/>
              <a:t>, </a:t>
            </a:r>
            <a:r>
              <a:rPr lang="de-DE" dirty="0" err="1" smtClean="0"/>
              <a:t>producing</a:t>
            </a:r>
            <a:r>
              <a:rPr lang="de-DE" dirty="0" smtClean="0"/>
              <a:t>,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interacting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target</a:t>
            </a:r>
            <a:r>
              <a:rPr lang="de-DE" dirty="0" smtClean="0"/>
              <a:t> </a:t>
            </a:r>
            <a:r>
              <a:rPr lang="de-DE" dirty="0" err="1" smtClean="0"/>
              <a:t>language</a:t>
            </a:r>
            <a:r>
              <a:rPr lang="de-DE" dirty="0" smtClean="0"/>
              <a:t> </a:t>
            </a:r>
            <a:r>
              <a:rPr lang="de-DE" dirty="0" err="1" smtClean="0"/>
              <a:t>while</a:t>
            </a:r>
            <a:r>
              <a:rPr lang="de-DE" dirty="0" smtClean="0"/>
              <a:t> </a:t>
            </a:r>
            <a:r>
              <a:rPr lang="de-DE" dirty="0" err="1" smtClean="0"/>
              <a:t>their</a:t>
            </a:r>
            <a:r>
              <a:rPr lang="de-DE" dirty="0" smtClean="0"/>
              <a:t> </a:t>
            </a:r>
            <a:r>
              <a:rPr lang="de-DE" dirty="0" err="1" smtClean="0"/>
              <a:t>attention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principally</a:t>
            </a:r>
            <a:r>
              <a:rPr lang="de-DE" dirty="0" smtClean="0"/>
              <a:t> </a:t>
            </a:r>
            <a:r>
              <a:rPr lang="de-DE" dirty="0" err="1" smtClean="0"/>
              <a:t>focused</a:t>
            </a:r>
            <a:r>
              <a:rPr lang="de-DE" dirty="0" smtClean="0"/>
              <a:t> on </a:t>
            </a:r>
            <a:r>
              <a:rPr lang="de-DE" dirty="0" err="1" smtClean="0"/>
              <a:t>meaning</a:t>
            </a:r>
            <a:r>
              <a:rPr lang="de-DE" dirty="0" smtClean="0"/>
              <a:t> </a:t>
            </a:r>
            <a:r>
              <a:rPr lang="de-DE" dirty="0" err="1" smtClean="0"/>
              <a:t>rather</a:t>
            </a:r>
            <a:r>
              <a:rPr lang="de-DE" dirty="0" smtClean="0"/>
              <a:t> </a:t>
            </a:r>
            <a:r>
              <a:rPr lang="de-DE" dirty="0" err="1" smtClean="0"/>
              <a:t>than</a:t>
            </a:r>
            <a:r>
              <a:rPr lang="de-DE" dirty="0" smtClean="0"/>
              <a:t> form.“ (</a:t>
            </a:r>
            <a:r>
              <a:rPr lang="de-DE" dirty="0" err="1" smtClean="0"/>
              <a:t>Nunan</a:t>
            </a:r>
            <a:r>
              <a:rPr lang="de-DE" dirty="0" smtClean="0"/>
              <a:t> 1989)</a:t>
            </a:r>
          </a:p>
          <a:p>
            <a:r>
              <a:rPr lang="de-DE" dirty="0" err="1" smtClean="0"/>
              <a:t>Guiding</a:t>
            </a:r>
            <a:r>
              <a:rPr lang="de-DE" dirty="0" smtClean="0"/>
              <a:t> </a:t>
            </a:r>
            <a:r>
              <a:rPr lang="de-DE" dirty="0" err="1" smtClean="0"/>
              <a:t>questions</a:t>
            </a:r>
            <a:r>
              <a:rPr lang="de-DE" dirty="0" smtClean="0"/>
              <a:t>: (Willis 2007)</a:t>
            </a:r>
          </a:p>
          <a:p>
            <a:pPr lvl="1"/>
            <a:r>
              <a:rPr lang="de-DE" dirty="0" err="1" smtClean="0"/>
              <a:t>Does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activity</a:t>
            </a:r>
            <a:r>
              <a:rPr lang="de-DE" dirty="0" smtClean="0"/>
              <a:t> </a:t>
            </a:r>
            <a:r>
              <a:rPr lang="de-DE" dirty="0" err="1" smtClean="0"/>
              <a:t>engage</a:t>
            </a:r>
            <a:r>
              <a:rPr lang="de-DE" dirty="0" smtClean="0"/>
              <a:t> </a:t>
            </a:r>
            <a:r>
              <a:rPr lang="de-DE" dirty="0" err="1" smtClean="0"/>
              <a:t>learners</a:t>
            </a:r>
            <a:r>
              <a:rPr lang="de-DE" dirty="0" smtClean="0"/>
              <a:t>‘ </a:t>
            </a:r>
            <a:r>
              <a:rPr lang="de-DE" dirty="0" err="1" smtClean="0"/>
              <a:t>interest</a:t>
            </a:r>
            <a:r>
              <a:rPr lang="de-DE" dirty="0" smtClean="0"/>
              <a:t>?</a:t>
            </a:r>
          </a:p>
          <a:p>
            <a:pPr lvl="1"/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there</a:t>
            </a:r>
            <a:r>
              <a:rPr lang="de-DE" dirty="0" smtClean="0"/>
              <a:t> a </a:t>
            </a:r>
            <a:r>
              <a:rPr lang="de-DE" dirty="0" err="1" smtClean="0"/>
              <a:t>primary</a:t>
            </a:r>
            <a:r>
              <a:rPr lang="de-DE" dirty="0" smtClean="0"/>
              <a:t> </a:t>
            </a:r>
            <a:r>
              <a:rPr lang="de-DE" dirty="0" err="1" smtClean="0"/>
              <a:t>focus</a:t>
            </a:r>
            <a:r>
              <a:rPr lang="de-DE" dirty="0" smtClean="0"/>
              <a:t> on </a:t>
            </a:r>
            <a:r>
              <a:rPr lang="de-DE" dirty="0" err="1" smtClean="0"/>
              <a:t>meaning</a:t>
            </a:r>
            <a:r>
              <a:rPr lang="de-DE" dirty="0" smtClean="0"/>
              <a:t>?</a:t>
            </a:r>
          </a:p>
          <a:p>
            <a:pPr lvl="1"/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there</a:t>
            </a:r>
            <a:r>
              <a:rPr lang="de-DE" dirty="0" smtClean="0"/>
              <a:t> an </a:t>
            </a:r>
            <a:r>
              <a:rPr lang="de-DE" dirty="0" err="1" smtClean="0"/>
              <a:t>outcome</a:t>
            </a:r>
            <a:r>
              <a:rPr lang="de-DE" dirty="0" smtClean="0"/>
              <a:t>?</a:t>
            </a:r>
          </a:p>
          <a:p>
            <a:pPr lvl="1"/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success</a:t>
            </a:r>
            <a:r>
              <a:rPr lang="de-DE" dirty="0" smtClean="0"/>
              <a:t> </a:t>
            </a:r>
            <a:r>
              <a:rPr lang="de-DE" dirty="0" err="1" smtClean="0"/>
              <a:t>judged</a:t>
            </a:r>
            <a:r>
              <a:rPr lang="de-DE" dirty="0" smtClean="0"/>
              <a:t> in </a:t>
            </a:r>
            <a:r>
              <a:rPr lang="de-DE" dirty="0" err="1" smtClean="0"/>
              <a:t>terms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outcome</a:t>
            </a:r>
            <a:r>
              <a:rPr lang="de-DE" dirty="0" smtClean="0"/>
              <a:t>?</a:t>
            </a:r>
          </a:p>
          <a:p>
            <a:pPr lvl="1"/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completion</a:t>
            </a:r>
            <a:r>
              <a:rPr lang="de-DE" dirty="0" smtClean="0"/>
              <a:t> a </a:t>
            </a:r>
            <a:r>
              <a:rPr lang="de-DE" dirty="0" err="1" smtClean="0"/>
              <a:t>priority</a:t>
            </a:r>
            <a:r>
              <a:rPr lang="de-DE" dirty="0" smtClean="0"/>
              <a:t>?</a:t>
            </a:r>
          </a:p>
          <a:p>
            <a:pPr lvl="1"/>
            <a:r>
              <a:rPr lang="de-DE" dirty="0" err="1" smtClean="0"/>
              <a:t>Does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activity</a:t>
            </a:r>
            <a:r>
              <a:rPr lang="de-DE" dirty="0" smtClean="0"/>
              <a:t> </a:t>
            </a:r>
            <a:r>
              <a:rPr lang="de-DE" dirty="0" err="1" smtClean="0"/>
              <a:t>relate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real </a:t>
            </a:r>
            <a:r>
              <a:rPr lang="de-DE" dirty="0" err="1" smtClean="0"/>
              <a:t>world</a:t>
            </a:r>
            <a:r>
              <a:rPr lang="de-DE" dirty="0" smtClean="0"/>
              <a:t> </a:t>
            </a:r>
            <a:r>
              <a:rPr lang="de-DE" dirty="0" err="1" smtClean="0"/>
              <a:t>activities</a:t>
            </a:r>
            <a:r>
              <a:rPr lang="de-DE" dirty="0" smtClean="0"/>
              <a:t>?</a:t>
            </a:r>
          </a:p>
          <a:p>
            <a:pPr lvl="1"/>
            <a:endParaRPr lang="de-DE" dirty="0" smtClean="0"/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77" t="5477" r="7572" b="6631"/>
          <a:stretch/>
        </p:blipFill>
        <p:spPr bwMode="auto">
          <a:xfrm>
            <a:off x="5632342" y="3165175"/>
            <a:ext cx="3275383" cy="2258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586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Benson, P. (2001). </a:t>
            </a:r>
            <a:r>
              <a:rPr lang="en-US" i="1" dirty="0" smtClean="0"/>
              <a:t>Teaching and Researching Autonomy in Language Learning, </a:t>
            </a:r>
            <a:r>
              <a:rPr lang="en-US" dirty="0" smtClean="0"/>
              <a:t>Harlow: Pearson Education</a:t>
            </a:r>
          </a:p>
          <a:p>
            <a:r>
              <a:rPr lang="en-US" dirty="0" err="1"/>
              <a:t>Littlewood</a:t>
            </a:r>
            <a:r>
              <a:rPr lang="en-US" dirty="0"/>
              <a:t>, W. (1996). "Autonomy”: an anatomy and a framework. </a:t>
            </a:r>
            <a:r>
              <a:rPr lang="en-US" i="1" dirty="0"/>
              <a:t>System, </a:t>
            </a:r>
            <a:r>
              <a:rPr lang="en-US" dirty="0"/>
              <a:t>24/4, 427-435</a:t>
            </a:r>
            <a:r>
              <a:rPr lang="en-US" dirty="0" smtClean="0"/>
              <a:t>. Quoted from: </a:t>
            </a: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www.finchpark.com/afe/l.html</a:t>
            </a:r>
            <a:r>
              <a:rPr lang="en-US" dirty="0" smtClean="0"/>
              <a:t>, 19.05.2012</a:t>
            </a:r>
          </a:p>
          <a:p>
            <a:r>
              <a:rPr lang="en-US" dirty="0" err="1"/>
              <a:t>Nunan</a:t>
            </a:r>
            <a:r>
              <a:rPr lang="en-US" dirty="0"/>
              <a:t>, D. (1997). Designing and adapting materials to encourage learner autonomy. In P. Benson, &amp; P. </a:t>
            </a:r>
            <a:r>
              <a:rPr lang="en-US" dirty="0" err="1"/>
              <a:t>Voller</a:t>
            </a:r>
            <a:r>
              <a:rPr lang="en-US" dirty="0"/>
              <a:t>. </a:t>
            </a:r>
            <a:r>
              <a:rPr lang="en-US" i="1" dirty="0"/>
              <a:t>Autonomy and Independence in Language Learning</a:t>
            </a:r>
            <a:r>
              <a:rPr lang="en-US" dirty="0"/>
              <a:t>. Harlow: Longman, 192 - 203.</a:t>
            </a:r>
          </a:p>
          <a:p>
            <a:r>
              <a:rPr lang="de-DE" dirty="0" smtClean="0"/>
              <a:t>Willis, D. </a:t>
            </a:r>
            <a:r>
              <a:rPr lang="de-DE" dirty="0" err="1" smtClean="0"/>
              <a:t>and</a:t>
            </a:r>
            <a:r>
              <a:rPr lang="de-DE" dirty="0" smtClean="0"/>
              <a:t> Willis J. 2007. </a:t>
            </a:r>
            <a:r>
              <a:rPr lang="de-DE" i="1" dirty="0" err="1" smtClean="0"/>
              <a:t>Doing</a:t>
            </a:r>
            <a:r>
              <a:rPr lang="de-DE" i="1" dirty="0" smtClean="0"/>
              <a:t> Task-based Teaching, </a:t>
            </a:r>
            <a:r>
              <a:rPr lang="de-DE" dirty="0" smtClean="0"/>
              <a:t>Oxford: Oxford </a:t>
            </a:r>
            <a:r>
              <a:rPr lang="de-DE" dirty="0" err="1" smtClean="0"/>
              <a:t>Handbooks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Language </a:t>
            </a:r>
            <a:r>
              <a:rPr lang="de-DE" dirty="0" err="1" smtClean="0"/>
              <a:t>Teachers</a:t>
            </a:r>
            <a:endParaRPr lang="de-DE" dirty="0" smtClean="0"/>
          </a:p>
          <a:p>
            <a:r>
              <a:rPr lang="de-DE" i="1" dirty="0" err="1" smtClean="0"/>
              <a:t>Zehnpfenning</a:t>
            </a:r>
            <a:r>
              <a:rPr lang="de-DE" i="1" dirty="0" smtClean="0"/>
              <a:t>, H. und </a:t>
            </a:r>
            <a:r>
              <a:rPr lang="de-DE" i="1" dirty="0" err="1" smtClean="0"/>
              <a:t>Zehnpfenning</a:t>
            </a:r>
            <a:r>
              <a:rPr lang="de-DE" i="1" dirty="0" smtClean="0"/>
              <a:t> H. 2008. </a:t>
            </a:r>
            <a:r>
              <a:rPr lang="de-DE" i="1" dirty="0"/>
              <a:t>online: </a:t>
            </a:r>
            <a:r>
              <a:rPr lang="de-DE" dirty="0">
                <a:hlinkClick r:id="rId3"/>
              </a:rPr>
              <a:t>http://</a:t>
            </a:r>
            <a:r>
              <a:rPr lang="de-DE" dirty="0" smtClean="0">
                <a:hlinkClick r:id="rId3"/>
              </a:rPr>
              <a:t>www.zeugner.at/files/nachlese/010909/Go_OffUnt_Didaktik_des_weissen_Blattes.pdf</a:t>
            </a:r>
            <a:endParaRPr lang="de-DE" dirty="0" smtClean="0"/>
          </a:p>
          <a:p>
            <a:endParaRPr lang="de-DE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08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 smtClean="0"/>
          </a:p>
          <a:p>
            <a:pPr marL="0" indent="0" algn="ctr">
              <a:buNone/>
            </a:pPr>
            <a:r>
              <a:rPr lang="de-DE" sz="3600" dirty="0" err="1" smtClean="0"/>
              <a:t>Thank</a:t>
            </a:r>
            <a:r>
              <a:rPr lang="de-DE" sz="3600" dirty="0" smtClean="0"/>
              <a:t> </a:t>
            </a:r>
            <a:r>
              <a:rPr lang="de-DE" sz="3600" dirty="0" err="1" smtClean="0"/>
              <a:t>you</a:t>
            </a:r>
            <a:r>
              <a:rPr lang="de-DE" sz="3600" dirty="0" smtClean="0"/>
              <a:t> </a:t>
            </a:r>
            <a:r>
              <a:rPr lang="de-DE" sz="3600" dirty="0" err="1" smtClean="0"/>
              <a:t>for</a:t>
            </a:r>
            <a:r>
              <a:rPr lang="de-DE" sz="3600" dirty="0" smtClean="0"/>
              <a:t> </a:t>
            </a:r>
            <a:r>
              <a:rPr lang="de-DE" sz="3600" dirty="0" err="1" smtClean="0"/>
              <a:t>your</a:t>
            </a:r>
            <a:r>
              <a:rPr lang="de-DE" sz="3600" dirty="0" smtClean="0"/>
              <a:t> </a:t>
            </a:r>
            <a:r>
              <a:rPr lang="de-DE" sz="3600" dirty="0" err="1" smtClean="0"/>
              <a:t>attention</a:t>
            </a:r>
            <a:r>
              <a:rPr lang="de-DE" sz="3600" dirty="0" smtClean="0"/>
              <a:t>.</a:t>
            </a:r>
          </a:p>
          <a:p>
            <a:pPr marL="0" indent="0" algn="ctr">
              <a:buNone/>
            </a:pPr>
            <a:endParaRPr lang="de-DE" sz="3600" dirty="0" smtClean="0"/>
          </a:p>
          <a:p>
            <a:pPr marL="0" indent="0" algn="ctr">
              <a:buNone/>
            </a:pP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ideas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examples</a:t>
            </a:r>
            <a:r>
              <a:rPr lang="de-DE" dirty="0" smtClean="0"/>
              <a:t> </a:t>
            </a:r>
            <a:r>
              <a:rPr lang="de-DE" dirty="0" err="1" smtClean="0"/>
              <a:t>visit</a:t>
            </a:r>
            <a:endParaRPr lang="de-DE" dirty="0" smtClean="0"/>
          </a:p>
          <a:p>
            <a:pPr marL="0" indent="0" algn="ctr">
              <a:buNone/>
            </a:pPr>
            <a:r>
              <a:rPr lang="de-DE" dirty="0" smtClean="0">
                <a:hlinkClick r:id="rId2"/>
              </a:rPr>
              <a:t>http://epep.at</a:t>
            </a:r>
            <a:endParaRPr lang="de-DE" dirty="0" smtClean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1454763" y="4365104"/>
            <a:ext cx="5943600" cy="172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1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2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Our</a:t>
            </a:r>
            <a:r>
              <a:rPr lang="de-DE" dirty="0" smtClean="0"/>
              <a:t> Goal: </a:t>
            </a:r>
            <a:r>
              <a:rPr lang="de-DE" dirty="0" err="1" smtClean="0"/>
              <a:t>Learner</a:t>
            </a:r>
            <a:r>
              <a:rPr lang="de-DE" dirty="0" smtClean="0"/>
              <a:t> </a:t>
            </a:r>
            <a:r>
              <a:rPr lang="de-DE" dirty="0" err="1" smtClean="0"/>
              <a:t>Autonomy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de-DE" dirty="0" smtClean="0"/>
          </a:p>
          <a:p>
            <a:r>
              <a:rPr lang="de-DE" dirty="0" smtClean="0"/>
              <a:t>„The </a:t>
            </a:r>
            <a:r>
              <a:rPr lang="de-DE" dirty="0" err="1" smtClean="0"/>
              <a:t>autonomous</a:t>
            </a:r>
            <a:r>
              <a:rPr lang="de-DE" dirty="0" smtClean="0"/>
              <a:t> </a:t>
            </a:r>
            <a:r>
              <a:rPr lang="de-DE" dirty="0" err="1" smtClean="0"/>
              <a:t>learner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constructs</a:t>
            </a:r>
            <a:r>
              <a:rPr lang="de-DE" dirty="0" smtClean="0"/>
              <a:t> </a:t>
            </a:r>
            <a:r>
              <a:rPr lang="de-DE" dirty="0" err="1" smtClean="0"/>
              <a:t>knowledge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direct</a:t>
            </a:r>
            <a:r>
              <a:rPr lang="de-DE" dirty="0" smtClean="0"/>
              <a:t> </a:t>
            </a:r>
            <a:r>
              <a:rPr lang="de-DE" dirty="0" err="1" smtClean="0"/>
              <a:t>experience</a:t>
            </a:r>
            <a:r>
              <a:rPr lang="de-DE" dirty="0" smtClean="0"/>
              <a:t>, </a:t>
            </a:r>
            <a:r>
              <a:rPr lang="de-DE" dirty="0" err="1" smtClean="0"/>
              <a:t>rather</a:t>
            </a:r>
            <a:r>
              <a:rPr lang="de-DE" dirty="0" smtClean="0"/>
              <a:t> </a:t>
            </a:r>
            <a:r>
              <a:rPr lang="de-DE" dirty="0" err="1" smtClean="0"/>
              <a:t>than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who</a:t>
            </a:r>
            <a:r>
              <a:rPr lang="de-DE" dirty="0" smtClean="0"/>
              <a:t> </a:t>
            </a:r>
            <a:r>
              <a:rPr lang="de-DE" dirty="0" err="1" smtClean="0"/>
              <a:t>responds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someone‘s</a:t>
            </a:r>
            <a:r>
              <a:rPr lang="de-DE" dirty="0" smtClean="0"/>
              <a:t> </a:t>
            </a:r>
            <a:r>
              <a:rPr lang="de-DE" dirty="0" err="1" smtClean="0"/>
              <a:t>instruction</a:t>
            </a:r>
            <a:r>
              <a:rPr lang="de-DE" dirty="0" smtClean="0"/>
              <a:t>“ </a:t>
            </a:r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 smtClean="0"/>
              <a:t>„</a:t>
            </a:r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job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create</a:t>
            </a:r>
            <a:r>
              <a:rPr lang="de-DE" dirty="0" smtClean="0"/>
              <a:t> </a:t>
            </a:r>
            <a:r>
              <a:rPr lang="de-DE" dirty="0" err="1" smtClean="0"/>
              <a:t>learning</a:t>
            </a:r>
            <a:r>
              <a:rPr lang="de-DE" dirty="0" smtClean="0"/>
              <a:t> </a:t>
            </a:r>
            <a:r>
              <a:rPr lang="de-DE" dirty="0" err="1" smtClean="0"/>
              <a:t>opportunities</a:t>
            </a:r>
            <a:r>
              <a:rPr lang="de-DE" dirty="0" smtClean="0"/>
              <a:t>, not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impose</a:t>
            </a:r>
            <a:r>
              <a:rPr lang="de-DE" dirty="0" smtClean="0"/>
              <a:t> a </a:t>
            </a:r>
            <a:r>
              <a:rPr lang="de-DE" dirty="0" err="1" smtClean="0"/>
              <a:t>method</a:t>
            </a:r>
            <a:r>
              <a:rPr lang="de-DE" dirty="0" smtClean="0"/>
              <a:t>“ </a:t>
            </a:r>
            <a:r>
              <a:rPr lang="de-DE" dirty="0" err="1" smtClean="0"/>
              <a:t>There‘s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than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way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learn</a:t>
            </a:r>
            <a:r>
              <a:rPr lang="de-DE" dirty="0" smtClean="0"/>
              <a:t> a </a:t>
            </a:r>
            <a:r>
              <a:rPr lang="de-DE" dirty="0" err="1" smtClean="0"/>
              <a:t>language</a:t>
            </a:r>
            <a:r>
              <a:rPr lang="de-DE" dirty="0" smtClean="0"/>
              <a:t>.“ </a:t>
            </a:r>
          </a:p>
          <a:p>
            <a:pPr marL="0" indent="0">
              <a:buNone/>
            </a:pPr>
            <a:r>
              <a:rPr lang="de-DE" dirty="0" smtClean="0"/>
              <a:t>   (Benson 2001)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661246"/>
            <a:ext cx="574357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88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Our</a:t>
            </a:r>
            <a:r>
              <a:rPr lang="de-DE" dirty="0" smtClean="0"/>
              <a:t> Goal: </a:t>
            </a:r>
            <a:r>
              <a:rPr lang="de-DE" dirty="0" err="1" smtClean="0"/>
              <a:t>Learner</a:t>
            </a:r>
            <a:r>
              <a:rPr lang="de-DE" dirty="0" smtClean="0"/>
              <a:t> </a:t>
            </a:r>
            <a:r>
              <a:rPr lang="de-DE" dirty="0" err="1" smtClean="0"/>
              <a:t>Autonomy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3528" y="4149080"/>
            <a:ext cx="8503920" cy="223224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de-DE" sz="2000" dirty="0" smtClean="0"/>
              <a:t>„</a:t>
            </a:r>
            <a:r>
              <a:rPr lang="de-DE" sz="2000" dirty="0" err="1" smtClean="0"/>
              <a:t>We</a:t>
            </a:r>
            <a:r>
              <a:rPr lang="de-DE" sz="2000" dirty="0" smtClean="0"/>
              <a:t> </a:t>
            </a:r>
            <a:r>
              <a:rPr lang="de-DE" sz="2000" dirty="0" err="1" smtClean="0"/>
              <a:t>can</a:t>
            </a:r>
            <a:r>
              <a:rPr lang="de-DE" sz="2000" dirty="0" smtClean="0"/>
              <a:t> </a:t>
            </a:r>
            <a:r>
              <a:rPr lang="de-DE" sz="2000" dirty="0" err="1" smtClean="0"/>
              <a:t>define</a:t>
            </a:r>
            <a:r>
              <a:rPr lang="de-DE" sz="2000" dirty="0" smtClean="0"/>
              <a:t> an </a:t>
            </a:r>
            <a:r>
              <a:rPr lang="de-DE" sz="2000" dirty="0" err="1" smtClean="0"/>
              <a:t>autonomous</a:t>
            </a:r>
            <a:r>
              <a:rPr lang="de-DE" sz="2000" dirty="0" smtClean="0"/>
              <a:t> </a:t>
            </a:r>
            <a:r>
              <a:rPr lang="de-DE" sz="2000" dirty="0" err="1" smtClean="0"/>
              <a:t>person</a:t>
            </a:r>
            <a:r>
              <a:rPr lang="de-DE" sz="2000" dirty="0" smtClean="0"/>
              <a:t> </a:t>
            </a:r>
            <a:r>
              <a:rPr lang="de-DE" sz="2000" dirty="0" err="1" smtClean="0"/>
              <a:t>as</a:t>
            </a:r>
            <a:r>
              <a:rPr lang="de-DE" sz="2000" dirty="0" smtClean="0"/>
              <a:t> </a:t>
            </a:r>
            <a:r>
              <a:rPr lang="de-DE" sz="2000" dirty="0" err="1" smtClean="0"/>
              <a:t>one</a:t>
            </a:r>
            <a:r>
              <a:rPr lang="de-DE" sz="2000" dirty="0" smtClean="0"/>
              <a:t> </a:t>
            </a:r>
            <a:r>
              <a:rPr lang="de-DE" sz="2000" dirty="0" err="1" smtClean="0"/>
              <a:t>who</a:t>
            </a:r>
            <a:r>
              <a:rPr lang="de-DE" sz="2000" dirty="0" smtClean="0"/>
              <a:t> </a:t>
            </a:r>
            <a:r>
              <a:rPr lang="de-DE" sz="2000" dirty="0" err="1" smtClean="0"/>
              <a:t>has</a:t>
            </a:r>
            <a:r>
              <a:rPr lang="de-DE" sz="2000" dirty="0" smtClean="0"/>
              <a:t> an </a:t>
            </a:r>
            <a:r>
              <a:rPr lang="de-DE" sz="2000" b="1" dirty="0" err="1" smtClean="0"/>
              <a:t>independent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capacity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to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make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and</a:t>
            </a:r>
            <a:r>
              <a:rPr lang="de-DE" sz="2000" b="1" dirty="0" smtClean="0"/>
              <a:t> carry out </a:t>
            </a:r>
            <a:r>
              <a:rPr lang="de-DE" sz="2000" b="1" dirty="0" err="1" smtClean="0"/>
              <a:t>the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choices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which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govern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his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or</a:t>
            </a:r>
            <a:r>
              <a:rPr lang="de-DE" sz="2000" b="1" dirty="0" smtClean="0"/>
              <a:t> her </a:t>
            </a:r>
            <a:r>
              <a:rPr lang="de-DE" sz="2000" b="1" dirty="0" err="1" smtClean="0"/>
              <a:t>actions</a:t>
            </a:r>
            <a:r>
              <a:rPr lang="de-DE" sz="2000" b="1" dirty="0" smtClean="0"/>
              <a:t>. </a:t>
            </a:r>
          </a:p>
          <a:p>
            <a:pPr marL="0" indent="0">
              <a:buNone/>
            </a:pPr>
            <a:endParaRPr lang="de-DE" sz="2000" b="1" dirty="0" smtClean="0"/>
          </a:p>
          <a:p>
            <a:pPr marL="0" indent="0">
              <a:buNone/>
            </a:pPr>
            <a:r>
              <a:rPr lang="de-DE" sz="2000" dirty="0" smtClean="0"/>
              <a:t>This </a:t>
            </a:r>
            <a:r>
              <a:rPr lang="de-DE" sz="2000" dirty="0" err="1" smtClean="0"/>
              <a:t>capacity</a:t>
            </a:r>
            <a:r>
              <a:rPr lang="de-DE" sz="2000" dirty="0" smtClean="0"/>
              <a:t> </a:t>
            </a:r>
            <a:r>
              <a:rPr lang="de-DE" sz="2000" dirty="0" err="1" smtClean="0"/>
              <a:t>depends</a:t>
            </a:r>
            <a:r>
              <a:rPr lang="de-DE" sz="2000" dirty="0" smtClean="0"/>
              <a:t> on 2 </a:t>
            </a:r>
            <a:r>
              <a:rPr lang="de-DE" sz="2000" dirty="0" err="1" smtClean="0"/>
              <a:t>main</a:t>
            </a:r>
            <a:r>
              <a:rPr lang="de-DE" sz="2000" dirty="0" smtClean="0"/>
              <a:t> </a:t>
            </a:r>
            <a:r>
              <a:rPr lang="de-DE" sz="2000" dirty="0" err="1" smtClean="0"/>
              <a:t>components</a:t>
            </a:r>
            <a:r>
              <a:rPr lang="de-DE" sz="2000" dirty="0" smtClean="0"/>
              <a:t>: </a:t>
            </a:r>
            <a:r>
              <a:rPr lang="de-DE" sz="2000" b="1" dirty="0" err="1" smtClean="0"/>
              <a:t>ability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and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willingness</a:t>
            </a:r>
            <a:r>
              <a:rPr lang="de-DE" sz="2000" dirty="0" smtClean="0"/>
              <a:t>.</a:t>
            </a:r>
          </a:p>
          <a:p>
            <a:pPr marL="0" indent="0">
              <a:buNone/>
            </a:pPr>
            <a:r>
              <a:rPr lang="de-DE" sz="2000" dirty="0" smtClean="0"/>
              <a:t> </a:t>
            </a:r>
          </a:p>
          <a:p>
            <a:pPr marL="0" indent="0">
              <a:buNone/>
            </a:pPr>
            <a:r>
              <a:rPr lang="de-DE" sz="2000" b="1" dirty="0" err="1" smtClean="0"/>
              <a:t>Ability</a:t>
            </a:r>
            <a:r>
              <a:rPr lang="de-DE" sz="2000" dirty="0" smtClean="0"/>
              <a:t> </a:t>
            </a:r>
            <a:r>
              <a:rPr lang="de-DE" sz="2000" dirty="0" err="1" smtClean="0"/>
              <a:t>depends</a:t>
            </a:r>
            <a:r>
              <a:rPr lang="de-DE" sz="2000" dirty="0" smtClean="0"/>
              <a:t> on </a:t>
            </a:r>
            <a:r>
              <a:rPr lang="de-DE" sz="2000" dirty="0" err="1" smtClean="0"/>
              <a:t>possessing</a:t>
            </a:r>
            <a:r>
              <a:rPr lang="de-DE" sz="2000" dirty="0" smtClean="0"/>
              <a:t> </a:t>
            </a:r>
            <a:r>
              <a:rPr lang="de-DE" sz="2000" dirty="0" err="1" smtClean="0"/>
              <a:t>both</a:t>
            </a:r>
            <a:r>
              <a:rPr lang="de-DE" sz="2000" dirty="0" smtClean="0"/>
              <a:t> </a:t>
            </a:r>
            <a:r>
              <a:rPr lang="de-DE" sz="2000" b="1" dirty="0" err="1" smtClean="0"/>
              <a:t>knowledge</a:t>
            </a:r>
            <a:r>
              <a:rPr lang="de-DE" sz="2000" dirty="0" smtClean="0"/>
              <a:t> </a:t>
            </a:r>
            <a:r>
              <a:rPr lang="de-DE" sz="2000" dirty="0" err="1" smtClean="0"/>
              <a:t>about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alternatives </a:t>
            </a:r>
            <a:r>
              <a:rPr lang="de-DE" sz="2000" dirty="0" err="1" smtClean="0"/>
              <a:t>from</a:t>
            </a:r>
            <a:r>
              <a:rPr lang="de-DE" sz="2000" dirty="0" smtClean="0"/>
              <a:t> </a:t>
            </a:r>
            <a:r>
              <a:rPr lang="de-DE" sz="2000" dirty="0" err="1" smtClean="0"/>
              <a:t>which</a:t>
            </a:r>
            <a:r>
              <a:rPr lang="de-DE" sz="2000" dirty="0" smtClean="0"/>
              <a:t> </a:t>
            </a:r>
            <a:r>
              <a:rPr lang="de-DE" sz="2000" dirty="0" err="1" smtClean="0"/>
              <a:t>choices</a:t>
            </a:r>
            <a:r>
              <a:rPr lang="de-DE" sz="2000" dirty="0" smtClean="0"/>
              <a:t> </a:t>
            </a:r>
            <a:r>
              <a:rPr lang="de-DE" sz="2000" dirty="0" err="1" smtClean="0"/>
              <a:t>have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be</a:t>
            </a:r>
            <a:r>
              <a:rPr lang="de-DE" sz="2000" dirty="0" smtClean="0"/>
              <a:t> </a:t>
            </a:r>
            <a:r>
              <a:rPr lang="de-DE" sz="2000" dirty="0" err="1" smtClean="0"/>
              <a:t>made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b="1" dirty="0" err="1" smtClean="0"/>
              <a:t>necessary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skills</a:t>
            </a:r>
            <a:r>
              <a:rPr lang="de-DE" sz="2000" b="1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carrying</a:t>
            </a:r>
            <a:r>
              <a:rPr lang="de-DE" sz="2000" dirty="0" smtClean="0"/>
              <a:t> out </a:t>
            </a:r>
            <a:r>
              <a:rPr lang="de-DE" sz="2000" dirty="0" err="1" smtClean="0"/>
              <a:t>whatever</a:t>
            </a:r>
            <a:r>
              <a:rPr lang="de-DE" sz="2000" dirty="0" smtClean="0"/>
              <a:t> </a:t>
            </a:r>
            <a:r>
              <a:rPr lang="de-DE" sz="2000" dirty="0" err="1" smtClean="0"/>
              <a:t>choices</a:t>
            </a:r>
            <a:r>
              <a:rPr lang="de-DE" sz="2000" dirty="0" smtClean="0"/>
              <a:t> </a:t>
            </a:r>
            <a:r>
              <a:rPr lang="de-DE" sz="2000" dirty="0" err="1" smtClean="0"/>
              <a:t>seem</a:t>
            </a:r>
            <a:r>
              <a:rPr lang="de-DE" sz="2000" dirty="0" smtClean="0"/>
              <a:t> </a:t>
            </a:r>
            <a:r>
              <a:rPr lang="de-DE" sz="2000" dirty="0" err="1" smtClean="0"/>
              <a:t>most</a:t>
            </a:r>
            <a:r>
              <a:rPr lang="de-DE" sz="2000" dirty="0" smtClean="0"/>
              <a:t> </a:t>
            </a:r>
            <a:r>
              <a:rPr lang="de-DE" sz="2000" dirty="0" err="1" smtClean="0"/>
              <a:t>appropriate</a:t>
            </a:r>
            <a:r>
              <a:rPr lang="de-DE" sz="2000" dirty="0" smtClean="0"/>
              <a:t>. </a:t>
            </a:r>
          </a:p>
          <a:p>
            <a:pPr marL="0" indent="0">
              <a:buNone/>
            </a:pPr>
            <a:endParaRPr lang="de-DE" sz="2000" dirty="0" smtClean="0"/>
          </a:p>
          <a:p>
            <a:pPr marL="0" indent="0">
              <a:buNone/>
            </a:pPr>
            <a:r>
              <a:rPr lang="de-DE" sz="2000" b="1" dirty="0" err="1" smtClean="0"/>
              <a:t>Willingness</a:t>
            </a:r>
            <a:r>
              <a:rPr lang="de-DE" sz="2000" dirty="0" smtClean="0"/>
              <a:t> </a:t>
            </a:r>
            <a:r>
              <a:rPr lang="de-DE" sz="2000" dirty="0" err="1" smtClean="0"/>
              <a:t>depends</a:t>
            </a:r>
            <a:r>
              <a:rPr lang="de-DE" sz="2000" dirty="0" smtClean="0"/>
              <a:t> on </a:t>
            </a:r>
            <a:r>
              <a:rPr lang="de-DE" sz="2000" dirty="0" err="1" smtClean="0"/>
              <a:t>having</a:t>
            </a:r>
            <a:r>
              <a:rPr lang="de-DE" sz="2000" dirty="0" smtClean="0"/>
              <a:t> </a:t>
            </a:r>
            <a:r>
              <a:rPr lang="de-DE" sz="2000" dirty="0" err="1" smtClean="0"/>
              <a:t>both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motivation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confidence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take</a:t>
            </a:r>
            <a:r>
              <a:rPr lang="de-DE" sz="2000" dirty="0" smtClean="0"/>
              <a:t> </a:t>
            </a:r>
            <a:r>
              <a:rPr lang="de-DE" sz="2000" dirty="0" err="1" smtClean="0"/>
              <a:t>responsibility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choices</a:t>
            </a:r>
            <a:r>
              <a:rPr lang="de-DE" sz="2000" dirty="0" smtClean="0"/>
              <a:t> </a:t>
            </a:r>
            <a:r>
              <a:rPr lang="de-DE" sz="2000" dirty="0" err="1" smtClean="0"/>
              <a:t>required</a:t>
            </a:r>
            <a:r>
              <a:rPr lang="de-DE" sz="2000" dirty="0" smtClean="0"/>
              <a:t>.“ </a:t>
            </a:r>
            <a:r>
              <a:rPr lang="de-DE" sz="2000" dirty="0" err="1" smtClean="0"/>
              <a:t>Littlewood</a:t>
            </a:r>
            <a:r>
              <a:rPr lang="de-DE" sz="2000" dirty="0" smtClean="0"/>
              <a:t> W. (1996:428)</a:t>
            </a:r>
            <a:endParaRPr lang="de-DE" sz="2000" dirty="0"/>
          </a:p>
          <a:p>
            <a:endParaRPr lang="de-DE" sz="2000" dirty="0" err="1" smtClean="0"/>
          </a:p>
          <a:p>
            <a:endParaRPr lang="de-DE" dirty="0" err="1"/>
          </a:p>
          <a:p>
            <a:endParaRPr lang="de-DE" dirty="0" err="1" smtClean="0"/>
          </a:p>
          <a:p>
            <a:endParaRPr lang="de-DE" dirty="0" err="1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8" b="4067"/>
          <a:stretch/>
        </p:blipFill>
        <p:spPr bwMode="auto">
          <a:xfrm>
            <a:off x="1701508" y="1515683"/>
            <a:ext cx="6846887" cy="2242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3779912" y="2105860"/>
            <a:ext cx="2592288" cy="792088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663788" y="2224797"/>
            <a:ext cx="1044116" cy="288032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496550" y="2205399"/>
            <a:ext cx="864096" cy="288032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95101"/>
            <a:ext cx="1449988" cy="1483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686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Degrees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openness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autonomy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 smtClean="0"/>
              <a:t>Topics </a:t>
            </a:r>
          </a:p>
          <a:p>
            <a:pPr lvl="1"/>
            <a:r>
              <a:rPr lang="de-DE" dirty="0" err="1" smtClean="0"/>
              <a:t>Given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teacher</a:t>
            </a:r>
            <a:endParaRPr lang="de-DE" dirty="0" smtClean="0"/>
          </a:p>
          <a:p>
            <a:pPr lvl="1"/>
            <a:r>
              <a:rPr lang="de-DE" dirty="0" err="1" smtClean="0"/>
              <a:t>Suggested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class</a:t>
            </a:r>
            <a:endParaRPr lang="de-DE" dirty="0" smtClean="0"/>
          </a:p>
          <a:p>
            <a:pPr lvl="1"/>
            <a:r>
              <a:rPr lang="de-DE" dirty="0" smtClean="0"/>
              <a:t>Groups </a:t>
            </a:r>
            <a:r>
              <a:rPr lang="de-DE" dirty="0" err="1" smtClean="0"/>
              <a:t>choose</a:t>
            </a:r>
            <a:r>
              <a:rPr lang="de-DE" dirty="0" smtClean="0"/>
              <a:t> </a:t>
            </a:r>
            <a:r>
              <a:rPr lang="de-DE" dirty="0" err="1" smtClean="0"/>
              <a:t>their</a:t>
            </a:r>
            <a:r>
              <a:rPr lang="de-DE" dirty="0" smtClean="0"/>
              <a:t> </a:t>
            </a:r>
            <a:r>
              <a:rPr lang="de-DE" dirty="0" err="1" smtClean="0"/>
              <a:t>own</a:t>
            </a:r>
            <a:r>
              <a:rPr lang="de-DE" dirty="0" smtClean="0"/>
              <a:t> </a:t>
            </a:r>
            <a:r>
              <a:rPr lang="de-DE" dirty="0" err="1" smtClean="0"/>
              <a:t>topics</a:t>
            </a:r>
            <a:endParaRPr lang="de-DE" dirty="0" smtClean="0"/>
          </a:p>
          <a:p>
            <a:r>
              <a:rPr lang="de-DE" dirty="0" smtClean="0"/>
              <a:t>Tasks</a:t>
            </a:r>
          </a:p>
          <a:p>
            <a:pPr lvl="1"/>
            <a:r>
              <a:rPr lang="de-DE" dirty="0" err="1" smtClean="0"/>
              <a:t>Activities</a:t>
            </a:r>
            <a:r>
              <a:rPr lang="de-DE" dirty="0" smtClean="0"/>
              <a:t> </a:t>
            </a:r>
            <a:r>
              <a:rPr lang="de-DE" dirty="0" err="1" smtClean="0"/>
              <a:t>given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teacher</a:t>
            </a:r>
            <a:endParaRPr lang="de-DE" dirty="0" smtClean="0"/>
          </a:p>
          <a:p>
            <a:pPr lvl="2"/>
            <a:r>
              <a:rPr lang="de-DE" dirty="0" smtClean="0"/>
              <a:t>e.g.: in </a:t>
            </a:r>
            <a:r>
              <a:rPr lang="de-DE" dirty="0" err="1" smtClean="0"/>
              <a:t>workshops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time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place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open, all </a:t>
            </a:r>
            <a:r>
              <a:rPr lang="de-DE" dirty="0" err="1" smtClean="0"/>
              <a:t>tasks</a:t>
            </a:r>
            <a:r>
              <a:rPr lang="de-DE" dirty="0" smtClean="0"/>
              <a:t> must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completed</a:t>
            </a:r>
            <a:endParaRPr lang="de-DE" dirty="0" smtClean="0"/>
          </a:p>
          <a:p>
            <a:pPr lvl="1"/>
            <a:r>
              <a:rPr lang="de-DE" dirty="0" smtClean="0"/>
              <a:t>General </a:t>
            </a:r>
            <a:r>
              <a:rPr lang="de-DE" dirty="0" err="1" smtClean="0"/>
              <a:t>framework</a:t>
            </a:r>
            <a:r>
              <a:rPr lang="de-DE" dirty="0" smtClean="0"/>
              <a:t> </a:t>
            </a:r>
            <a:r>
              <a:rPr lang="de-DE" dirty="0" err="1" smtClean="0"/>
              <a:t>given</a:t>
            </a:r>
            <a:r>
              <a:rPr lang="de-DE" dirty="0" smtClean="0"/>
              <a:t>: </a:t>
            </a:r>
          </a:p>
          <a:p>
            <a:pPr lvl="2"/>
            <a:r>
              <a:rPr lang="de-DE" dirty="0" smtClean="0"/>
              <a:t>e.g.: </a:t>
            </a:r>
            <a:r>
              <a:rPr lang="de-DE" dirty="0" err="1" smtClean="0"/>
              <a:t>create</a:t>
            </a:r>
            <a:r>
              <a:rPr lang="de-DE" dirty="0" smtClean="0"/>
              <a:t> a </a:t>
            </a:r>
            <a:r>
              <a:rPr lang="de-DE" dirty="0" err="1" smtClean="0"/>
              <a:t>booklet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n </a:t>
            </a:r>
            <a:r>
              <a:rPr lang="de-DE" dirty="0" err="1" smtClean="0"/>
              <a:t>pages</a:t>
            </a:r>
            <a:endParaRPr lang="de-DE" dirty="0" smtClean="0"/>
          </a:p>
          <a:p>
            <a:pPr lvl="2"/>
            <a:r>
              <a:rPr lang="de-DE" dirty="0" err="1" smtClean="0"/>
              <a:t>present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topic</a:t>
            </a:r>
            <a:r>
              <a:rPr lang="de-DE" dirty="0" smtClean="0"/>
              <a:t> in a 5 </a:t>
            </a:r>
            <a:r>
              <a:rPr lang="de-DE" dirty="0" err="1" smtClean="0"/>
              <a:t>minute</a:t>
            </a:r>
            <a:r>
              <a:rPr lang="de-DE" dirty="0" smtClean="0"/>
              <a:t> radio-show</a:t>
            </a:r>
          </a:p>
          <a:p>
            <a:pPr lvl="2"/>
            <a:r>
              <a:rPr lang="de-DE" dirty="0" err="1" smtClean="0"/>
              <a:t>present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topic</a:t>
            </a:r>
            <a:r>
              <a:rPr lang="de-DE" dirty="0"/>
              <a:t> </a:t>
            </a:r>
            <a:r>
              <a:rPr lang="de-DE" dirty="0" smtClean="0"/>
              <a:t>in a 5 </a:t>
            </a:r>
            <a:r>
              <a:rPr lang="de-DE" dirty="0" err="1" smtClean="0"/>
              <a:t>minute</a:t>
            </a:r>
            <a:r>
              <a:rPr lang="de-DE" dirty="0" smtClean="0"/>
              <a:t> </a:t>
            </a:r>
            <a:r>
              <a:rPr lang="de-DE" dirty="0" err="1" smtClean="0"/>
              <a:t>video</a:t>
            </a:r>
            <a:endParaRPr lang="de-DE" dirty="0" smtClean="0"/>
          </a:p>
          <a:p>
            <a:pPr lvl="2"/>
            <a:endParaRPr lang="de-D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412776"/>
            <a:ext cx="2524125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408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The </a:t>
            </a:r>
            <a:r>
              <a:rPr lang="de-DE" dirty="0" err="1" smtClean="0"/>
              <a:t>pedagogy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blank </a:t>
            </a:r>
            <a:r>
              <a:rPr lang="de-DE" dirty="0" err="1" smtClean="0"/>
              <a:t>sheet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2000" dirty="0" smtClean="0"/>
              <a:t>Hannelore </a:t>
            </a:r>
            <a:r>
              <a:rPr lang="de-DE" sz="2000" dirty="0" err="1" smtClean="0"/>
              <a:t>and</a:t>
            </a:r>
            <a:r>
              <a:rPr lang="de-DE" sz="2000" dirty="0" smtClean="0"/>
              <a:t> Helmut Zehnpfennig (2009)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endParaRPr lang="de-DE" dirty="0" smtClean="0"/>
          </a:p>
          <a:p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textbooks</a:t>
            </a:r>
            <a:endParaRPr lang="de-DE" dirty="0" smtClean="0"/>
          </a:p>
          <a:p>
            <a:r>
              <a:rPr lang="de-DE" dirty="0" err="1" smtClean="0"/>
              <a:t>Reduction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materials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input</a:t>
            </a:r>
            <a:endParaRPr lang="de-DE" dirty="0" smtClean="0"/>
          </a:p>
          <a:p>
            <a:r>
              <a:rPr lang="de-DE" dirty="0" smtClean="0"/>
              <a:t>Basic </a:t>
            </a:r>
            <a:r>
              <a:rPr lang="de-DE" dirty="0" err="1" smtClean="0"/>
              <a:t>reference</a:t>
            </a:r>
            <a:r>
              <a:rPr lang="de-DE" dirty="0" smtClean="0"/>
              <a:t> </a:t>
            </a:r>
            <a:r>
              <a:rPr lang="de-DE" dirty="0" err="1" smtClean="0"/>
              <a:t>materials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online </a:t>
            </a:r>
            <a:r>
              <a:rPr lang="de-DE" dirty="0" err="1" smtClean="0"/>
              <a:t>search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The blank </a:t>
            </a:r>
            <a:r>
              <a:rPr lang="de-DE" dirty="0" err="1" smtClean="0"/>
              <a:t>sheet</a:t>
            </a:r>
            <a:r>
              <a:rPr lang="de-DE" dirty="0" smtClean="0"/>
              <a:t>: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tasks</a:t>
            </a:r>
            <a:r>
              <a:rPr lang="de-DE" dirty="0" smtClean="0"/>
              <a:t>,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questions</a:t>
            </a:r>
            <a:r>
              <a:rPr lang="de-DE" dirty="0" smtClean="0"/>
              <a:t>,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instructions</a:t>
            </a:r>
            <a:endParaRPr lang="de-DE" dirty="0" smtClean="0"/>
          </a:p>
          <a:p>
            <a:r>
              <a:rPr lang="de-DE" dirty="0" smtClean="0"/>
              <a:t>Forces </a:t>
            </a:r>
            <a:r>
              <a:rPr lang="de-DE" dirty="0" err="1" smtClean="0"/>
              <a:t>learners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actively</a:t>
            </a:r>
            <a:r>
              <a:rPr lang="de-DE" dirty="0" smtClean="0"/>
              <a:t> </a:t>
            </a:r>
            <a:r>
              <a:rPr lang="de-DE" dirty="0" err="1" smtClean="0"/>
              <a:t>search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meaning</a:t>
            </a:r>
            <a:r>
              <a:rPr lang="de-DE" dirty="0" smtClean="0"/>
              <a:t>, </a:t>
            </a:r>
            <a:r>
              <a:rPr lang="de-DE" dirty="0" err="1" smtClean="0"/>
              <a:t>fosters</a:t>
            </a:r>
            <a:r>
              <a:rPr lang="de-DE" dirty="0" smtClean="0"/>
              <a:t> </a:t>
            </a:r>
            <a:r>
              <a:rPr lang="de-DE" dirty="0" err="1" smtClean="0"/>
              <a:t>learner</a:t>
            </a:r>
            <a:r>
              <a:rPr lang="de-DE" dirty="0" smtClean="0"/>
              <a:t> </a:t>
            </a:r>
            <a:r>
              <a:rPr lang="de-DE" dirty="0" err="1" smtClean="0"/>
              <a:t>creativity</a:t>
            </a:r>
            <a:r>
              <a:rPr lang="de-DE" dirty="0" smtClean="0"/>
              <a:t>, </a:t>
            </a:r>
            <a:r>
              <a:rPr lang="de-DE" dirty="0" err="1" smtClean="0"/>
              <a:t>problem</a:t>
            </a:r>
            <a:r>
              <a:rPr lang="de-DE" dirty="0" smtClean="0"/>
              <a:t> </a:t>
            </a:r>
            <a:r>
              <a:rPr lang="de-DE" dirty="0" err="1" smtClean="0"/>
              <a:t>solving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interaction</a:t>
            </a:r>
            <a:r>
              <a:rPr lang="de-DE" dirty="0" smtClean="0"/>
              <a:t>, </a:t>
            </a:r>
            <a:r>
              <a:rPr lang="de-DE" dirty="0" err="1" smtClean="0"/>
              <a:t>encourages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construction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meanings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concepts</a:t>
            </a:r>
            <a:endParaRPr lang="de-DE" dirty="0" smtClean="0"/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473" y="1412776"/>
            <a:ext cx="2302799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772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Reading </a:t>
            </a:r>
            <a:r>
              <a:rPr lang="de-DE" dirty="0" err="1" smtClean="0"/>
              <a:t>projects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different </a:t>
            </a:r>
            <a:r>
              <a:rPr lang="de-DE" dirty="0" err="1" smtClean="0"/>
              <a:t>age</a:t>
            </a:r>
            <a:r>
              <a:rPr lang="de-DE" dirty="0" smtClean="0"/>
              <a:t> </a:t>
            </a:r>
            <a:r>
              <a:rPr lang="de-DE" dirty="0" err="1" smtClean="0"/>
              <a:t>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3200" b="1" dirty="0" err="1" smtClean="0"/>
              <a:t>Typical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steps</a:t>
            </a:r>
            <a:endParaRPr lang="de-DE" sz="3200" b="1" dirty="0"/>
          </a:p>
          <a:p>
            <a:pPr marL="0" indent="0">
              <a:buNone/>
            </a:pPr>
            <a:endParaRPr lang="de-DE" sz="3200" dirty="0" smtClean="0"/>
          </a:p>
          <a:p>
            <a:r>
              <a:rPr lang="de-DE" dirty="0" err="1" smtClean="0"/>
              <a:t>Bookchoosing</a:t>
            </a:r>
            <a:endParaRPr lang="de-DE" dirty="0" smtClean="0"/>
          </a:p>
          <a:p>
            <a:r>
              <a:rPr lang="de-DE" dirty="0" smtClean="0"/>
              <a:t>Reading </a:t>
            </a:r>
            <a:r>
              <a:rPr lang="de-DE" dirty="0" err="1" smtClean="0"/>
              <a:t>stage</a:t>
            </a:r>
            <a:endParaRPr lang="de-DE" dirty="0" smtClean="0"/>
          </a:p>
          <a:p>
            <a:r>
              <a:rPr lang="de-DE" dirty="0" err="1" smtClean="0"/>
              <a:t>Discussion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project-work</a:t>
            </a:r>
            <a:r>
              <a:rPr lang="de-DE" dirty="0" smtClean="0"/>
              <a:t> in </a:t>
            </a:r>
            <a:r>
              <a:rPr lang="de-DE" dirty="0" err="1" smtClean="0"/>
              <a:t>groups</a:t>
            </a:r>
            <a:endParaRPr lang="de-DE" dirty="0" smtClean="0"/>
          </a:p>
          <a:p>
            <a:r>
              <a:rPr lang="de-DE" dirty="0" err="1" smtClean="0"/>
              <a:t>Presentation</a:t>
            </a:r>
            <a:r>
              <a:rPr lang="de-DE" dirty="0" smtClean="0"/>
              <a:t> </a:t>
            </a:r>
            <a:r>
              <a:rPr lang="de-DE" dirty="0" err="1" smtClean="0"/>
              <a:t>phase</a:t>
            </a:r>
            <a:r>
              <a:rPr lang="de-DE" dirty="0" smtClean="0"/>
              <a:t>: </a:t>
            </a:r>
          </a:p>
          <a:p>
            <a:pPr lvl="1"/>
            <a:r>
              <a:rPr lang="de-DE" dirty="0" smtClean="0"/>
              <a:t>Open </a:t>
            </a:r>
            <a:r>
              <a:rPr lang="de-DE" dirty="0" err="1" smtClean="0"/>
              <a:t>tasks</a:t>
            </a:r>
            <a:r>
              <a:rPr lang="de-DE" dirty="0" smtClean="0"/>
              <a:t>: </a:t>
            </a:r>
            <a:r>
              <a:rPr lang="de-DE" dirty="0" err="1" smtClean="0"/>
              <a:t>written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/</a:t>
            </a:r>
            <a:r>
              <a:rPr lang="de-DE" dirty="0" err="1" smtClean="0"/>
              <a:t>or</a:t>
            </a:r>
            <a:r>
              <a:rPr lang="de-DE" dirty="0" smtClean="0"/>
              <a:t>  oral </a:t>
            </a:r>
            <a:r>
              <a:rPr lang="de-DE" dirty="0" err="1" smtClean="0"/>
              <a:t>production</a:t>
            </a:r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903" y="1484784"/>
            <a:ext cx="2282108" cy="3358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900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1149</TotalTime>
  <Words>1005</Words>
  <Application>Microsoft Office PowerPoint</Application>
  <PresentationFormat>On-screen Show (4:3)</PresentationFormat>
  <Paragraphs>208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Civic</vt:lpstr>
      <vt:lpstr>Creative Booklets The Pedagogy of the Blank Sheet</vt:lpstr>
      <vt:lpstr>Overview</vt:lpstr>
      <vt:lpstr>The Setting</vt:lpstr>
      <vt:lpstr>Underlying Approach: Task-based Teaching</vt:lpstr>
      <vt:lpstr>Our Goal: Learner Autonomy</vt:lpstr>
      <vt:lpstr>Our Goal: Learner Autonomy</vt:lpstr>
      <vt:lpstr>Degrees of openness and autonomy</vt:lpstr>
      <vt:lpstr>The pedagogy of the blank sheet Hannelore and Helmut Zehnpfennig (2009)</vt:lpstr>
      <vt:lpstr>Reading projects for different age groups</vt:lpstr>
      <vt:lpstr>Example: Reading project year 3</vt:lpstr>
      <vt:lpstr>PowerPoint Presentation</vt:lpstr>
      <vt:lpstr>Table of contents</vt:lpstr>
      <vt:lpstr>Character portraits</vt:lpstr>
      <vt:lpstr>PowerPoint Presentation</vt:lpstr>
      <vt:lpstr>Newspaper articles and ads</vt:lpstr>
      <vt:lpstr>Ads and brochures</vt:lpstr>
      <vt:lpstr>Letters and postcards</vt:lpstr>
      <vt:lpstr>Background information and research</vt:lpstr>
      <vt:lpstr>PowerPoint Presentation</vt:lpstr>
      <vt:lpstr>Maps and tavel information</vt:lpstr>
      <vt:lpstr>Food and Recipes</vt:lpstr>
      <vt:lpstr>Example year 4: Teens in Trouble</vt:lpstr>
      <vt:lpstr>Upper-school Examples</vt:lpstr>
      <vt:lpstr>Cover page and letter to the author</vt:lpstr>
      <vt:lpstr>Author info and Plot diagram</vt:lpstr>
      <vt:lpstr>Character portraits</vt:lpstr>
      <vt:lpstr>Quotes and Setting </vt:lpstr>
      <vt:lpstr>Newspaper article</vt:lpstr>
      <vt:lpstr>Diary entries</vt:lpstr>
      <vt:lpstr>Letter to the author and drawings</vt:lpstr>
      <vt:lpstr>If I had been in this place...</vt:lpstr>
      <vt:lpstr>Plot diagram (The Pearl)</vt:lpstr>
      <vt:lpstr>Drawings </vt:lpstr>
      <vt:lpstr>Booklet Browsing </vt:lpstr>
      <vt:lpstr>In these projects the learners...</vt:lpstr>
      <vt:lpstr>Online Books: Same idea – other media</vt:lpstr>
      <vt:lpstr>Oral formats of the same idea</vt:lpstr>
      <vt:lpstr>Levels of Learner Autonomy: Where are we?</vt:lpstr>
      <vt:lpstr>The End</vt:lpstr>
      <vt:lpstr>References</vt:lpstr>
      <vt:lpstr>The End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Creative Booklets</dc:title>
  <dc:creator>lp</dc:creator>
  <cp:lastModifiedBy>lp</cp:lastModifiedBy>
  <cp:revision>98</cp:revision>
  <dcterms:created xsi:type="dcterms:W3CDTF">2012-05-17T15:32:52Z</dcterms:created>
  <dcterms:modified xsi:type="dcterms:W3CDTF">2012-06-01T19:48:02Z</dcterms:modified>
</cp:coreProperties>
</file>